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8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51"/>
  </p:notesMasterIdLst>
  <p:handoutMasterIdLst>
    <p:handoutMasterId r:id="rId52"/>
  </p:handoutMasterIdLst>
  <p:sldIdLst>
    <p:sldId id="469" r:id="rId2"/>
    <p:sldId id="512" r:id="rId3"/>
    <p:sldId id="288" r:id="rId4"/>
    <p:sldId id="513" r:id="rId5"/>
    <p:sldId id="514" r:id="rId6"/>
    <p:sldId id="484" r:id="rId7"/>
    <p:sldId id="470" r:id="rId8"/>
    <p:sldId id="486" r:id="rId9"/>
    <p:sldId id="471" r:id="rId10"/>
    <p:sldId id="472" r:id="rId11"/>
    <p:sldId id="515" r:id="rId12"/>
    <p:sldId id="473" r:id="rId13"/>
    <p:sldId id="474" r:id="rId14"/>
    <p:sldId id="475" r:id="rId15"/>
    <p:sldId id="476" r:id="rId16"/>
    <p:sldId id="516" r:id="rId17"/>
    <p:sldId id="477" r:id="rId18"/>
    <p:sldId id="479" r:id="rId19"/>
    <p:sldId id="478" r:id="rId20"/>
    <p:sldId id="480" r:id="rId21"/>
    <p:sldId id="481" r:id="rId22"/>
    <p:sldId id="482" r:id="rId23"/>
    <p:sldId id="511" r:id="rId24"/>
    <p:sldId id="488" r:id="rId25"/>
    <p:sldId id="487" r:id="rId26"/>
    <p:sldId id="489" r:id="rId27"/>
    <p:sldId id="490" r:id="rId28"/>
    <p:sldId id="491" r:id="rId29"/>
    <p:sldId id="492" r:id="rId30"/>
    <p:sldId id="493" r:id="rId31"/>
    <p:sldId id="494" r:id="rId32"/>
    <p:sldId id="495" r:id="rId33"/>
    <p:sldId id="496" r:id="rId34"/>
    <p:sldId id="498" r:id="rId35"/>
    <p:sldId id="497" r:id="rId36"/>
    <p:sldId id="500" r:id="rId37"/>
    <p:sldId id="499" r:id="rId38"/>
    <p:sldId id="504" r:id="rId39"/>
    <p:sldId id="501" r:id="rId40"/>
    <p:sldId id="502" r:id="rId41"/>
    <p:sldId id="503" r:id="rId42"/>
    <p:sldId id="505" r:id="rId43"/>
    <p:sldId id="506" r:id="rId44"/>
    <p:sldId id="507" r:id="rId45"/>
    <p:sldId id="508" r:id="rId46"/>
    <p:sldId id="509" r:id="rId47"/>
    <p:sldId id="510" r:id="rId48"/>
    <p:sldId id="518" r:id="rId49"/>
    <p:sldId id="517" r:id="rId50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469"/>
            <p14:sldId id="512"/>
            <p14:sldId id="288"/>
            <p14:sldId id="513"/>
            <p14:sldId id="514"/>
            <p14:sldId id="484"/>
            <p14:sldId id="470"/>
            <p14:sldId id="486"/>
            <p14:sldId id="471"/>
            <p14:sldId id="472"/>
            <p14:sldId id="515"/>
            <p14:sldId id="473"/>
            <p14:sldId id="474"/>
            <p14:sldId id="475"/>
            <p14:sldId id="476"/>
            <p14:sldId id="516"/>
            <p14:sldId id="477"/>
            <p14:sldId id="479"/>
            <p14:sldId id="478"/>
            <p14:sldId id="480"/>
            <p14:sldId id="481"/>
            <p14:sldId id="482"/>
            <p14:sldId id="511"/>
            <p14:sldId id="488"/>
            <p14:sldId id="487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8"/>
            <p14:sldId id="497"/>
            <p14:sldId id="500"/>
            <p14:sldId id="499"/>
            <p14:sldId id="504"/>
            <p14:sldId id="501"/>
            <p14:sldId id="502"/>
            <p14:sldId id="503"/>
            <p14:sldId id="505"/>
            <p14:sldId id="506"/>
            <p14:sldId id="507"/>
            <p14:sldId id="508"/>
            <p14:sldId id="509"/>
            <p14:sldId id="510"/>
            <p14:sldId id="518"/>
            <p14:sldId id="51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8FAFF"/>
    <a:srgbClr val="BD85F7"/>
    <a:srgbClr val="0D2477"/>
    <a:srgbClr val="092240"/>
    <a:srgbClr val="FF919C"/>
    <a:srgbClr val="FE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2"/>
    <p:restoredTop sz="95998"/>
  </p:normalViewPr>
  <p:slideViewPr>
    <p:cSldViewPr snapToGrid="0" snapToObjects="1">
      <p:cViewPr varScale="1">
        <p:scale>
          <a:sx n="145" d="100"/>
          <a:sy n="145" d="100"/>
        </p:scale>
        <p:origin x="104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2" d="100"/>
          <a:sy n="132" d="100"/>
        </p:scale>
        <p:origin x="5344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0EBAF-D955-C443-AB02-2BCBC7797572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1DC8B-0A09-DC4E-ABCE-FAAA12F03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0:14:24.9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0:14:24.9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0:14:24.9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0:14:24.9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0:14:24.9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0:14:24.9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0:14:24.9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0:14:24.9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0:14:24.9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A641A-FC50-3840-A830-42D90553FE8C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96355-3DDC-9949-861F-AD0908BF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9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98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91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60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51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588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67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7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4055602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4055602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4055602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41411"/>
            <a:ext cx="9753600" cy="810810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1493520"/>
            <a:ext cx="9753600" cy="228600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8669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1349951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1349951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1349951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41411"/>
            <a:ext cx="9753600" cy="81081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500542"/>
            <a:ext cx="9753600" cy="2050415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7444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43520" y="0"/>
            <a:ext cx="4348481" cy="685446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5570220" cy="138738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5570220" cy="4050736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04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43520" y="1"/>
            <a:ext cx="434848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5570220" cy="138738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5570220" cy="4050736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5082EFB-1114-FE47-B838-2915F2B9B91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3520" y="3444241"/>
            <a:ext cx="4348481" cy="341375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10928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8593373" y="1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8593373" y="2289977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593373" y="4573989"/>
            <a:ext cx="3598627" cy="228401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5D61D25-2C22-8E45-A9B3-AAB911B76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6129020" cy="1459697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12658E-CB5A-AF48-A644-353403DB0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6129020" cy="4261852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6645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1" y="156173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22839" y="156173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778777" y="1561736"/>
            <a:ext cx="4841723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167AA0B1-6033-2F4D-A765-7D17EAA02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64931"/>
            <a:ext cx="9753600" cy="726990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59E27A-E0B3-884A-B625-74AD7AB97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859381"/>
            <a:ext cx="9753600" cy="178666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1607819"/>
            <a:ext cx="9753600" cy="481105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662482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62432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0269"/>
            <a:ext cx="6414052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3B03-7CB5-694C-A06A-B8D051D0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3667761"/>
            <a:ext cx="4229100" cy="297828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1207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62432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B7763118-0811-A045-907D-A37A39B473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249" y="664745"/>
            <a:ext cx="4560751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C4E96E-0DBC-9741-978E-351DF7CF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249" y="2526750"/>
            <a:ext cx="4560751" cy="367085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1235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206448" y="990269"/>
            <a:ext cx="6414052" cy="2438731"/>
          </a:xfrm>
        </p:spPr>
        <p:txBody>
          <a:bodyPr/>
          <a:lstStyle>
            <a:lvl1pPr algn="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3B03-7CB5-694C-A06A-B8D051D0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0" y="3667761"/>
            <a:ext cx="4508500" cy="297828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3050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Номер слайда 21"/>
          <p:cNvSpPr txBox="1">
            <a:spLocks/>
          </p:cNvSpPr>
          <p:nvPr userDrawn="1"/>
        </p:nvSpPr>
        <p:spPr>
          <a:xfrm>
            <a:off x="388273" y="65712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899" y="4246128"/>
            <a:ext cx="8046357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6531429" y="664745"/>
            <a:ext cx="5089071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53C0E3-CA06-FF4E-9268-38C763A24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9" y="2526750"/>
            <a:ext cx="5089071" cy="367085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39873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112014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371547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8A2D389-5092-B541-B85C-948DD9C9B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480" y="3715470"/>
            <a:ext cx="5240020" cy="2930571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806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3429000"/>
            <a:ext cx="103251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913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4CFFCC-3559-F84D-A042-1BAFB2591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480" y="691325"/>
            <a:ext cx="5240020" cy="2285556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66609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F1E9CA4-55FC-8A40-824F-09EDA9DCB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D910E763-4396-F74C-8903-82D9802B2D7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79701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E94BA5C2-38F4-E14F-AA9C-C3DFC999753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92502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A9FCD912-C26A-6644-A093-938CD0712E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43700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2B2E5B3A-B4B2-BD4F-AB85-BFF95E3A2A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394898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C35ADD1-35FD-C44E-BAE2-21F1D63D4DE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046096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4A064768-5B8B-5740-B764-CCD1215AD7E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66900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A8ACE225-1838-3544-957D-AACCA7BE3A1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479701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FD0641E4-640F-8D4E-8C69-BFEE014364E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2502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0DBFC0DE-039B-2F4E-BFBC-2E3DA036434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743700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25EA1B11-E5B8-9149-BBE6-13ADFB08F8B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394898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ECDDA7D5-E29D-2F4F-9BBE-E4BC874FC1D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046096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D39CEE3D-7E7A-494C-B8D1-6A561A1F8C6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6900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D2F2FBF1-42C4-084B-9B8F-8A6BB412FDF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479701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99001851-0A29-5945-8461-09C32A1DF56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092502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DC1D8B20-1A51-9C4A-ABDD-DD48B5D1C27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743700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5AA24CC2-0B66-B34D-A228-6AE40A8DE75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94898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5FA8BDB8-5757-C142-AC90-BC8AD95844D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046096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65AA2FDC-1BAC-F24E-85E0-00EBEC7473C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866900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72982FDD-C863-2C47-A976-BFBF4777637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479701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1D2AA8B1-2C53-7940-A97F-72E577896EC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092502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B695AF4D-D6DC-0944-98EC-F2C964A6D13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743700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002E033C-4E61-6B4F-B553-C83E76F94D8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394898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750A9437-CEAD-0741-8012-DFC58613492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046096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F1E9CA4-55FC-8A40-824F-09EDA9DCB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AB69879B-EE95-2340-855D-A9E3FF45B3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6690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3" name="Picture Placeholder 4">
            <a:extLst>
              <a:ext uri="{FF2B5EF4-FFF2-40B4-BE49-F238E27FC236}">
                <a16:creationId xmlns:a16="http://schemas.microsoft.com/office/drawing/2014/main" id="{81755F83-CEE1-CA4F-9CB2-AD8AF9461FE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690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34924851-6C37-C84F-A630-EA87C879C7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9674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1591A003-2C51-8747-8121-A00901B695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658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6" name="Picture Placeholder 4">
            <a:extLst>
              <a:ext uri="{FF2B5EF4-FFF2-40B4-BE49-F238E27FC236}">
                <a16:creationId xmlns:a16="http://schemas.microsoft.com/office/drawing/2014/main" id="{E5FC3E9F-0D6F-1A4B-9B98-7EEBF5AEAD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5642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7" name="Picture Placeholder 4">
            <a:extLst>
              <a:ext uri="{FF2B5EF4-FFF2-40B4-BE49-F238E27FC236}">
                <a16:creationId xmlns:a16="http://schemas.microsoft.com/office/drawing/2014/main" id="{CEC3CD0E-BFD8-D741-B22E-22F2F41C4FA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9674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0460D3CE-95FD-684A-91A1-6CCB6968556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2658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9" name="Picture Placeholder 4">
            <a:extLst>
              <a:ext uri="{FF2B5EF4-FFF2-40B4-BE49-F238E27FC236}">
                <a16:creationId xmlns:a16="http://schemas.microsoft.com/office/drawing/2014/main" id="{B8B8D087-5B4B-8141-8DB9-81770800BD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5642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0" name="Picture Placeholder 4">
            <a:extLst>
              <a:ext uri="{FF2B5EF4-FFF2-40B4-BE49-F238E27FC236}">
                <a16:creationId xmlns:a16="http://schemas.microsoft.com/office/drawing/2014/main" id="{BB5C1B6D-1803-8645-8E13-7DE2A58DE4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9674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285C2B50-7632-3747-84F1-900493205CD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92658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B105B2B0-0C44-D34D-837F-9F695FD218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5642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2405156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0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5244737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8622575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745"/>
            <a:ext cx="9753600" cy="757655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F39EDD-56E0-DB41-A5F7-71248102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844631"/>
            <a:ext cx="9753600" cy="180141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6433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086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112014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0603505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745"/>
            <a:ext cx="751078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8669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9433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60198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80962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10172700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54585"/>
            <a:ext cx="593598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74726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708921"/>
            <a:ext cx="10972800" cy="34172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3808-D0E5-4D15-A9FF-8BA6ECFFB88B}" type="datetimeFigureOut">
              <a:rPr lang="en-GB" smtClean="0"/>
              <a:t>21/10/2021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422D-0E65-4B81-9088-EA407164B4A1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3392" y="1700809"/>
            <a:ext cx="10945216" cy="720080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228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545021" y="671005"/>
            <a:ext cx="10075479" cy="745212"/>
          </a:xfrm>
        </p:spPr>
        <p:txBody>
          <a:bodyPr>
            <a:noAutofit/>
          </a:bodyPr>
          <a:lstStyle>
            <a:lvl1pPr algn="l"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7C995C6-BBB5-3B4F-9763-5F55B391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021" y="1661159"/>
            <a:ext cx="10075479" cy="47577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545021" y="671005"/>
            <a:ext cx="10075479" cy="745212"/>
          </a:xfrm>
        </p:spPr>
        <p:txBody>
          <a:bodyPr>
            <a:noAutofit/>
          </a:bodyPr>
          <a:lstStyle>
            <a:lvl1pPr algn="l"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7C995C6-BBB5-3B4F-9763-5F55B391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022" y="1661159"/>
            <a:ext cx="4897342" cy="47577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4657CDC-790B-5B43-A1E2-05ACC7341BB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761020" y="1661159"/>
            <a:ext cx="4897342" cy="47577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341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B1C06C6-61D8-E14E-B26A-EC6DF13C5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021" y="665017"/>
            <a:ext cx="10075479" cy="575385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532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367AB8-F1BD-8C4B-9148-198F7FCF4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0" y="2683755"/>
            <a:ext cx="9753600" cy="1223228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>
              <a:defRPr spc="0"/>
            </a:lvl1pPr>
          </a:lstStyle>
          <a:p>
            <a:r>
              <a:rPr lang="en-US" dirty="0"/>
              <a:t>YOUR TITLE HERE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E6C14DE-F4F4-A44E-8CFA-84E772587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247" y="4061012"/>
            <a:ext cx="9778253" cy="235786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4288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181100"/>
            <a:ext cx="697230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3927944"/>
            <a:ext cx="11201400" cy="29300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66900" y="994934"/>
            <a:ext cx="9753600" cy="148786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ctr">
              <a:defRPr sz="1000" b="0" i="0">
                <a:solidFill>
                  <a:schemeClr val="tx1">
                    <a:alpha val="7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1866900" y="2514600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A5E9AFA-5FE4-944B-BC1C-BFB852B88888}"/>
              </a:ext>
            </a:extLst>
          </p:cNvPr>
          <p:cNvSpPr txBox="1"/>
          <p:nvPr userDrawn="1"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200" spc="300" dirty="0">
                <a:latin typeface="Arial" panose="020B0604020202020204" pitchFamily="34" charset="0"/>
                <a:cs typeface="Arial" panose="020B0604020202020204" pitchFamily="34" charset="0"/>
              </a:rPr>
              <a:t>   THE UNIVERSITY OF STRATHCLYDE</a:t>
            </a: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35" r:id="rId2"/>
    <p:sldLayoutId id="2147484011" r:id="rId3"/>
    <p:sldLayoutId id="2147484012" r:id="rId4"/>
    <p:sldLayoutId id="2147484013" r:id="rId5"/>
    <p:sldLayoutId id="2147484080" r:id="rId6"/>
    <p:sldLayoutId id="2147484081" r:id="rId7"/>
    <p:sldLayoutId id="2147484079" r:id="rId8"/>
    <p:sldLayoutId id="2147484014" r:id="rId9"/>
    <p:sldLayoutId id="2147484015" r:id="rId10"/>
    <p:sldLayoutId id="2147484073" r:id="rId11"/>
    <p:sldLayoutId id="2147484074" r:id="rId12"/>
    <p:sldLayoutId id="2147484076" r:id="rId13"/>
    <p:sldLayoutId id="2147484016" r:id="rId14"/>
    <p:sldLayoutId id="2147484048" r:id="rId15"/>
    <p:sldLayoutId id="2147484024" r:id="rId16"/>
    <p:sldLayoutId id="2147484078" r:id="rId17"/>
    <p:sldLayoutId id="2147484029" r:id="rId18"/>
    <p:sldLayoutId id="2147484075" r:id="rId19"/>
    <p:sldLayoutId id="2147484040" r:id="rId20"/>
    <p:sldLayoutId id="2147484030" r:id="rId21"/>
    <p:sldLayoutId id="2147484031" r:id="rId22"/>
    <p:sldLayoutId id="2147484032" r:id="rId23"/>
    <p:sldLayoutId id="2147484077" r:id="rId24"/>
    <p:sldLayoutId id="2147484036" r:id="rId25"/>
    <p:sldLayoutId id="2147484044" r:id="rId26"/>
    <p:sldLayoutId id="2147484046" r:id="rId27"/>
    <p:sldLayoutId id="2147484049" r:id="rId28"/>
    <p:sldLayoutId id="2147484050" r:id="rId29"/>
    <p:sldLayoutId id="2147484082" r:id="rId30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4400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Clr>
          <a:srgbClr val="002060"/>
        </a:buClr>
        <a:buFont typeface="Wingdings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28" pos="624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76" userDrawn="1">
          <p15:clr>
            <a:srgbClr val="F26B43"/>
          </p15:clr>
        </p15:guide>
        <p15:guide id="51" orient="horz" pos="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em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9.png"/><Relationship Id="rId5" Type="http://schemas.openxmlformats.org/officeDocument/2006/relationships/image" Target="../media/image53.png"/><Relationship Id="rId4" Type="http://schemas.openxmlformats.org/officeDocument/2006/relationships/image" Target="../media/image4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oleObject" Target="../embeddings/oleObject11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0.png"/><Relationship Id="rId5" Type="http://schemas.openxmlformats.org/officeDocument/2006/relationships/image" Target="../media/image53.emf"/><Relationship Id="rId10" Type="http://schemas.openxmlformats.org/officeDocument/2006/relationships/image" Target="../media/image54.e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6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1.png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1.png"/><Relationship Id="rId11" Type="http://schemas.openxmlformats.org/officeDocument/2006/relationships/image" Target="../media/image84.png"/><Relationship Id="rId5" Type="http://schemas.openxmlformats.org/officeDocument/2006/relationships/image" Target="../media/image80.png"/><Relationship Id="rId10" Type="http://schemas.openxmlformats.org/officeDocument/2006/relationships/image" Target="../media/image70.emf"/><Relationship Id="rId4" Type="http://schemas.openxmlformats.org/officeDocument/2006/relationships/image" Target="../media/image79.png"/><Relationship Id="rId9" Type="http://schemas.openxmlformats.org/officeDocument/2006/relationships/oleObject" Target="../embeddings/oleObject14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7" Type="http://schemas.openxmlformats.org/officeDocument/2006/relationships/image" Target="../media/image7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74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90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customXml" Target="../ink/ink1.xml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92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3.png"/><Relationship Id="rId7" Type="http://schemas.openxmlformats.org/officeDocument/2006/relationships/image" Target="../media/image5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97.png"/><Relationship Id="rId4" Type="http://schemas.openxmlformats.org/officeDocument/2006/relationships/customXml" Target="../ink/ink2.xml"/><Relationship Id="rId9" Type="http://schemas.openxmlformats.org/officeDocument/2006/relationships/image" Target="../media/image9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4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image" Target="../media/image9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96.png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customXml" Target="../ink/ink5.xml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97.emf"/><Relationship Id="rId4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tiff"/><Relationship Id="rId3" Type="http://schemas.openxmlformats.org/officeDocument/2006/relationships/customXml" Target="../ink/ink6.xml"/><Relationship Id="rId7" Type="http://schemas.openxmlformats.org/officeDocument/2006/relationships/image" Target="../media/image9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113.png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96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97.emf"/><Relationship Id="rId4" Type="http://schemas.openxmlformats.org/officeDocument/2006/relationships/image" Target="../media/image100.emf"/><Relationship Id="rId9" Type="http://schemas.openxmlformats.org/officeDocument/2006/relationships/image" Target="../media/image99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arrow city street with cars parked on the side of a road&#10;&#10;Description automatically generated">
            <a:extLst>
              <a:ext uri="{FF2B5EF4-FFF2-40B4-BE49-F238E27FC236}">
                <a16:creationId xmlns:a16="http://schemas.microsoft.com/office/drawing/2014/main" id="{E566D67D-5EC4-C64B-B715-8305BD4FC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080"/>
            <a:ext cx="12191999" cy="6858000"/>
          </a:xfrm>
          <a:prstGeom prst="rect">
            <a:avLst/>
          </a:prstGeom>
          <a:solidFill>
            <a:srgbClr val="00206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1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2331341" y="2825942"/>
            <a:ext cx="9514080" cy="3221644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pc="0" dirty="0">
                <a:solidFill>
                  <a:schemeClr val="bg1"/>
                </a:solidFill>
              </a:rPr>
              <a:t>Z-transform</a:t>
            </a:r>
          </a:p>
          <a:p>
            <a:endParaRPr lang="en-US" sz="6000" spc="0" dirty="0">
              <a:solidFill>
                <a:schemeClr val="bg1"/>
              </a:solidFill>
            </a:endParaRPr>
          </a:p>
          <a:p>
            <a:endParaRPr lang="en-US" sz="4000" spc="0" dirty="0">
              <a:solidFill>
                <a:schemeClr val="bg1"/>
              </a:solidFill>
            </a:endParaRPr>
          </a:p>
          <a:p>
            <a:endParaRPr lang="en-US" sz="6000" spc="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2140" y="6314707"/>
            <a:ext cx="5693627" cy="43550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carmine.clemente@strath.ac.uk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6385C-432A-3144-9F69-E71B7958A415}"/>
              </a:ext>
            </a:extLst>
          </p:cNvPr>
          <p:cNvSpPr txBox="1"/>
          <p:nvPr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Montserrat" pitchFamily="2" charset="77"/>
              </a:rPr>
              <a:t>Transform Tools with Applications	</a:t>
            </a:r>
            <a:endParaRPr lang="en-US" sz="1200" spc="3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81222-DB4E-4541-BEB5-CEB6BFF74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581" y="511630"/>
            <a:ext cx="1865573" cy="13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76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Inverse z-transform  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39E133-2EAA-3B4D-881A-B12C12FF0F71}"/>
              </a:ext>
            </a:extLst>
          </p:cNvPr>
          <p:cNvSpPr txBox="1"/>
          <p:nvPr/>
        </p:nvSpPr>
        <p:spPr>
          <a:xfrm>
            <a:off x="1023332" y="1602782"/>
            <a:ext cx="959104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bg1">
                    <a:lumMod val="10000"/>
                  </a:schemeClr>
                </a:solidFill>
              </a:rPr>
              <a:t>The inverse ZT is carried out with the use of the supplied ZT tables and knowledge of the ZT properties (see lecture notes).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bg1">
                  <a:lumMod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bg1">
                    <a:lumMod val="10000"/>
                  </a:schemeClr>
                </a:solidFill>
              </a:rPr>
              <a:t>To be able to carry out the inverse ZT it will be important to arrange the expressions in a form that appears in the ZT tables.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bg1">
                  <a:lumMod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bg1">
                    <a:lumMod val="10000"/>
                  </a:schemeClr>
                </a:solidFill>
              </a:rPr>
              <a:t>Partial Fractions are used for this task.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bg1">
                  <a:lumMod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bg1">
                    <a:lumMod val="10000"/>
                  </a:schemeClr>
                </a:solidFill>
              </a:rPr>
              <a:t>Let us see examples of the two most common partial fractions that you will encounter. </a:t>
            </a:r>
          </a:p>
        </p:txBody>
      </p:sp>
    </p:spTree>
    <p:extLst>
      <p:ext uri="{BB962C8B-B14F-4D97-AF65-F5344CB8AC3E}">
        <p14:creationId xmlns:p14="http://schemas.microsoft.com/office/powerpoint/2010/main" val="21968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Inverse z-transform  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39E133-2EAA-3B4D-881A-B12C12FF0F71}"/>
              </a:ext>
            </a:extLst>
          </p:cNvPr>
          <p:cNvSpPr txBox="1"/>
          <p:nvPr/>
        </p:nvSpPr>
        <p:spPr>
          <a:xfrm>
            <a:off x="1117600" y="1018320"/>
            <a:ext cx="959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2400" b="1" dirty="0">
                <a:solidFill>
                  <a:srgbClr val="000000"/>
                </a:solidFill>
              </a:rPr>
              <a:t>Type 1:  </a:t>
            </a:r>
            <a:r>
              <a:rPr lang="en-GB" altLang="en-US" sz="2400" dirty="0">
                <a:solidFill>
                  <a:srgbClr val="000000"/>
                </a:solidFill>
              </a:rPr>
              <a:t>Distinct roots of the Characteristic Equation</a:t>
            </a:r>
            <a:endParaRPr lang="en-US" sz="22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8AF7D6-CDC9-D34F-9C28-1F5023110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625" y="1804792"/>
            <a:ext cx="5898505" cy="678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24160A-F8E3-BE45-ABC6-73C9D8128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874" y="2933305"/>
            <a:ext cx="6545132" cy="678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563E2D-F0A5-0D41-808F-A7590EE58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715" y="4004179"/>
            <a:ext cx="4292810" cy="5620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7A86F1-8CE1-6F4C-B36D-1DDCAE41DD30}"/>
              </a:ext>
            </a:extLst>
          </p:cNvPr>
          <p:cNvSpPr txBox="1"/>
          <p:nvPr/>
        </p:nvSpPr>
        <p:spPr>
          <a:xfrm>
            <a:off x="1117600" y="4904139"/>
            <a:ext cx="20072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From the table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0A4AAE-6E5E-A44D-B3A1-925D5D9F8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215" y="5839680"/>
            <a:ext cx="7441570" cy="388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EFDDC1-5F37-9644-9E12-7359B0A1710E}"/>
              </a:ext>
            </a:extLst>
          </p:cNvPr>
          <p:cNvSpPr txBox="1"/>
          <p:nvPr/>
        </p:nvSpPr>
        <p:spPr>
          <a:xfrm>
            <a:off x="8660130" y="4112548"/>
            <a:ext cx="2494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Find A – B and C</a:t>
            </a:r>
          </a:p>
        </p:txBody>
      </p:sp>
    </p:spTree>
    <p:extLst>
      <p:ext uri="{BB962C8B-B14F-4D97-AF65-F5344CB8AC3E}">
        <p14:creationId xmlns:p14="http://schemas.microsoft.com/office/powerpoint/2010/main" val="57319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Inverse z-transform  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39E133-2EAA-3B4D-881A-B12C12FF0F71}"/>
              </a:ext>
            </a:extLst>
          </p:cNvPr>
          <p:cNvSpPr txBox="1"/>
          <p:nvPr/>
        </p:nvSpPr>
        <p:spPr>
          <a:xfrm>
            <a:off x="1117600" y="1018320"/>
            <a:ext cx="959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2400" b="1" dirty="0">
                <a:solidFill>
                  <a:srgbClr val="000000"/>
                </a:solidFill>
              </a:rPr>
              <a:t>Type 2:  </a:t>
            </a:r>
            <a:r>
              <a:rPr lang="en-GB" altLang="en-US" sz="2400" dirty="0">
                <a:solidFill>
                  <a:srgbClr val="000000"/>
                </a:solidFill>
              </a:rPr>
              <a:t>Multiple roots of the Characteristic Equation</a:t>
            </a:r>
            <a:endParaRPr lang="en-US" sz="22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8581B4-8AFD-4F4C-B85F-E95627269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154" y="1766809"/>
            <a:ext cx="6158732" cy="678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A635E1-8BF4-2C49-905D-167175502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2731803"/>
            <a:ext cx="8327300" cy="6813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532EB5-5DC5-CD40-8055-426AE5A2E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154" y="4026037"/>
            <a:ext cx="6198161" cy="5914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A4DA29-0E19-A845-9990-C635A0D422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080" y="4993100"/>
            <a:ext cx="2199512" cy="47440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795735-FF87-FD4B-B916-59A6AC614C03}"/>
              </a:ext>
            </a:extLst>
          </p:cNvPr>
          <p:cNvCxnSpPr>
            <a:cxnSpLocks/>
          </p:cNvCxnSpPr>
          <p:nvPr/>
        </p:nvCxnSpPr>
        <p:spPr>
          <a:xfrm flipH="1" flipV="1">
            <a:off x="3878767" y="4665017"/>
            <a:ext cx="599313" cy="402768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D14FB3-361E-7B48-A950-73A361BB29B8}"/>
              </a:ext>
            </a:extLst>
          </p:cNvPr>
          <p:cNvCxnSpPr>
            <a:cxnSpLocks/>
          </p:cNvCxnSpPr>
          <p:nvPr/>
        </p:nvCxnSpPr>
        <p:spPr>
          <a:xfrm flipV="1">
            <a:off x="6758617" y="4665017"/>
            <a:ext cx="321452" cy="549892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745BDE6-1A05-F242-9ACD-AB298E4DA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8768" y="3445422"/>
            <a:ext cx="3864645" cy="59305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846B556-909D-E144-87C3-FEBD2EED0543}"/>
              </a:ext>
            </a:extLst>
          </p:cNvPr>
          <p:cNvCxnSpPr>
            <a:cxnSpLocks/>
          </p:cNvCxnSpPr>
          <p:nvPr/>
        </p:nvCxnSpPr>
        <p:spPr>
          <a:xfrm flipH="1">
            <a:off x="5619718" y="3978484"/>
            <a:ext cx="4203552" cy="181519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600A30E-CFC2-1143-AA64-16610C35E512}"/>
              </a:ext>
            </a:extLst>
          </p:cNvPr>
          <p:cNvSpPr txBox="1"/>
          <p:nvPr/>
        </p:nvSpPr>
        <p:spPr>
          <a:xfrm>
            <a:off x="8807009" y="4984076"/>
            <a:ext cx="2648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Find A – B and 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B98DEA-1E02-074A-B677-745044FA64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5056" y="6087598"/>
            <a:ext cx="10076033" cy="3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1226800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Z-transform of Delays and Convolution sums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 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39E133-2EAA-3B4D-881A-B12C12FF0F71}"/>
              </a:ext>
            </a:extLst>
          </p:cNvPr>
          <p:cNvSpPr txBox="1"/>
          <p:nvPr/>
        </p:nvSpPr>
        <p:spPr>
          <a:xfrm>
            <a:off x="982265" y="1578884"/>
            <a:ext cx="109441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>
                    <a:lumMod val="10000"/>
                  </a:schemeClr>
                </a:solidFill>
              </a:rPr>
              <a:t>Delays and Conv. Sums resulted very relevant when characterizing  Discrete LTI Systems.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1399C-FECA-7D4F-96A0-9D4B9E800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61" y="3519827"/>
            <a:ext cx="8359691" cy="19311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D740C1-1F86-4B43-9DE7-30D20521AA37}"/>
              </a:ext>
            </a:extLst>
          </p:cNvPr>
          <p:cNvSpPr txBox="1"/>
          <p:nvPr/>
        </p:nvSpPr>
        <p:spPr>
          <a:xfrm>
            <a:off x="982265" y="2768221"/>
            <a:ext cx="9380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Delay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E9E21E-ED9F-8D49-A5AC-6FB2AE5B3F49}"/>
                  </a:ext>
                </a:extLst>
              </p:cNvPr>
              <p:cNvSpPr txBox="1"/>
              <p:nvPr/>
            </p:nvSpPr>
            <p:spPr>
              <a:xfrm>
                <a:off x="1117600" y="5797859"/>
                <a:ext cx="998002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000000"/>
                    </a:solidFill>
                  </a:rPr>
                  <a:t>Recall when we used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</a:rPr>
                  <a:t> as the shift operator… </a:t>
                </a:r>
              </a:p>
              <a:p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(−1) 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</a:rPr>
                  <a:t>is the initial condition allowing us to </a:t>
                </a:r>
                <a:r>
                  <a:rPr lang="en-US" sz="2200" dirty="0" err="1">
                    <a:solidFill>
                      <a:srgbClr val="000000"/>
                    </a:solidFill>
                  </a:rPr>
                  <a:t>analyse</a:t>
                </a:r>
                <a:r>
                  <a:rPr lang="en-US" sz="2200" dirty="0">
                    <a:solidFill>
                      <a:srgbClr val="000000"/>
                    </a:solidFill>
                  </a:rPr>
                  <a:t> potential transients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E9E21E-ED9F-8D49-A5AC-6FB2AE5B3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00" y="5797859"/>
                <a:ext cx="9980023" cy="769441"/>
              </a:xfrm>
              <a:prstGeom prst="rect">
                <a:avLst/>
              </a:prstGeom>
              <a:blipFill>
                <a:blip r:embed="rId3"/>
                <a:stretch>
                  <a:fillRect l="-635" t="-491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4415EC9-CCDF-024A-91A5-2CE035C04E67}"/>
              </a:ext>
            </a:extLst>
          </p:cNvPr>
          <p:cNvGrpSpPr/>
          <p:nvPr/>
        </p:nvGrpSpPr>
        <p:grpSpPr>
          <a:xfrm>
            <a:off x="7252355" y="2409080"/>
            <a:ext cx="4939645" cy="2389163"/>
            <a:chOff x="7252355" y="2409080"/>
            <a:chExt cx="4939645" cy="23891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54FBC6-7B30-C447-AACD-7B45E1E85293}"/>
                </a:ext>
              </a:extLst>
            </p:cNvPr>
            <p:cNvSpPr txBox="1"/>
            <p:nvPr/>
          </p:nvSpPr>
          <p:spPr>
            <a:xfrm>
              <a:off x="7252355" y="2409080"/>
              <a:ext cx="493964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Thus transforming the shift to the ZT domain produces a simple algebraic result along with the initial condition explicitly stated 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7844F95-AE3C-644C-B16D-6FE03244D8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5782" y="3332410"/>
              <a:ext cx="556181" cy="1465833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026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1226800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Z-transform of Delays and Convolution sums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 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740C1-1F86-4B43-9DE7-30D20521AA37}"/>
              </a:ext>
            </a:extLst>
          </p:cNvPr>
          <p:cNvSpPr txBox="1"/>
          <p:nvPr/>
        </p:nvSpPr>
        <p:spPr>
          <a:xfrm>
            <a:off x="1021454" y="1577709"/>
            <a:ext cx="25731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Convolution sum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47CF30-9201-4F43-BB93-D4C1A8D3F9FC}"/>
              </a:ext>
            </a:extLst>
          </p:cNvPr>
          <p:cNvSpPr txBox="1"/>
          <p:nvPr/>
        </p:nvSpPr>
        <p:spPr>
          <a:xfrm>
            <a:off x="1021454" y="2103121"/>
            <a:ext cx="73420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Let us consider a causal system with zero initial condition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8568B-16BB-8146-971D-256025F04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377" y="3425433"/>
            <a:ext cx="6623988" cy="2689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7C0B06-F158-FE48-A3CF-8227C3F07A61}"/>
              </a:ext>
            </a:extLst>
          </p:cNvPr>
          <p:cNvSpPr txBox="1"/>
          <p:nvPr/>
        </p:nvSpPr>
        <p:spPr>
          <a:xfrm>
            <a:off x="1117600" y="2819921"/>
            <a:ext cx="2701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 initial conditions  ZSR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A033E-E34A-7245-A01C-75382C838F38}"/>
              </a:ext>
            </a:extLst>
          </p:cNvPr>
          <p:cNvSpPr txBox="1"/>
          <p:nvPr/>
        </p:nvSpPr>
        <p:spPr>
          <a:xfrm>
            <a:off x="8363529" y="5282334"/>
            <a:ext cx="354003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So the convolution sum in the z domain is the product of the z-transforms.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4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7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1226800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Z-transform to analyze Discrete Systems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47CF30-9201-4F43-BB93-D4C1A8D3F9FC}"/>
              </a:ext>
            </a:extLst>
          </p:cNvPr>
          <p:cNvSpPr txBox="1"/>
          <p:nvPr/>
        </p:nvSpPr>
        <p:spPr>
          <a:xfrm>
            <a:off x="1117600" y="2166883"/>
            <a:ext cx="1084076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z-transform domain is very useful in solving difference equations;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 we can apply it to analyze discrete systems that we now know are defined by difference equations;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Let us start with an example and then we generalize our observations.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6030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1226800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Z-transform to analyze Discrete Systems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47CF30-9201-4F43-BB93-D4C1A8D3F9FC}"/>
              </a:ext>
            </a:extLst>
          </p:cNvPr>
          <p:cNvSpPr txBox="1"/>
          <p:nvPr/>
        </p:nvSpPr>
        <p:spPr>
          <a:xfrm>
            <a:off x="935867" y="1818091"/>
            <a:ext cx="11022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Let us consider a system and see how the z-transform is useful to analyze a discrete system: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7C0B06-F158-FE48-A3CF-8227C3F07A61}"/>
              </a:ext>
            </a:extLst>
          </p:cNvPr>
          <p:cNvSpPr txBox="1"/>
          <p:nvPr/>
        </p:nvSpPr>
        <p:spPr>
          <a:xfrm>
            <a:off x="935867" y="1407592"/>
            <a:ext cx="27014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B6811F-C603-2B4A-A433-06FCDBEDB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597" y="2545929"/>
            <a:ext cx="6822314" cy="3530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B937C5-332C-4E42-B974-C832BE653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283" y="3658082"/>
            <a:ext cx="5133434" cy="3912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0252FF-A003-0246-B939-227C37392BC9}"/>
              </a:ext>
            </a:extLst>
          </p:cNvPr>
          <p:cNvSpPr txBox="1"/>
          <p:nvPr/>
        </p:nvSpPr>
        <p:spPr>
          <a:xfrm>
            <a:off x="935867" y="3180611"/>
            <a:ext cx="24304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Its z-transform is: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3FE667-5153-A442-9337-E3A525F8F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762" y="4417192"/>
            <a:ext cx="5028475" cy="3912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C0BBF4-4784-4846-A891-B94C062B8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762" y="5218901"/>
            <a:ext cx="4847183" cy="12690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5E5ADBF-26E1-4246-85E1-75C70F4A3496}"/>
              </a:ext>
            </a:extLst>
          </p:cNvPr>
          <p:cNvSpPr/>
          <p:nvPr/>
        </p:nvSpPr>
        <p:spPr>
          <a:xfrm>
            <a:off x="8704215" y="5468702"/>
            <a:ext cx="34877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We can now observe the two responses separately </a:t>
            </a:r>
          </a:p>
        </p:txBody>
      </p:sp>
    </p:spTree>
    <p:extLst>
      <p:ext uri="{BB962C8B-B14F-4D97-AF65-F5344CB8AC3E}">
        <p14:creationId xmlns:p14="http://schemas.microsoft.com/office/powerpoint/2010/main" val="427523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1226800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Z-transform to analyze Discrete Systems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7C0B06-F158-FE48-A3CF-8227C3F07A61}"/>
              </a:ext>
            </a:extLst>
          </p:cNvPr>
          <p:cNvSpPr txBox="1"/>
          <p:nvPr/>
        </p:nvSpPr>
        <p:spPr>
          <a:xfrm>
            <a:off x="1222103" y="1310869"/>
            <a:ext cx="27014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Example- continued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A6D56-3540-FC42-8140-4A7CC5FC5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110" y="1741756"/>
            <a:ext cx="8327300" cy="6496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49F31-AB49-1642-8D41-649FE83C3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310" y="2718108"/>
            <a:ext cx="10076033" cy="753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5BE761-73CC-E543-9FD4-4074B52E2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310" y="4095568"/>
            <a:ext cx="3746500" cy="939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A546FD-EE1D-C244-973E-A53BF4F1AE28}"/>
              </a:ext>
            </a:extLst>
          </p:cNvPr>
          <p:cNvSpPr txBox="1"/>
          <p:nvPr/>
        </p:nvSpPr>
        <p:spPr>
          <a:xfrm>
            <a:off x="1303286" y="3694460"/>
            <a:ext cx="1989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So we get that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AE207D-869E-1E46-A007-4B254B9B790E}"/>
              </a:ext>
            </a:extLst>
          </p:cNvPr>
          <p:cNvSpPr txBox="1"/>
          <p:nvPr/>
        </p:nvSpPr>
        <p:spPr>
          <a:xfrm>
            <a:off x="5747658" y="4344108"/>
            <a:ext cx="50690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and inverting the z-transform we obtain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AE8458-1857-2F41-83DB-601E92146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855" y="5857749"/>
            <a:ext cx="8843819" cy="4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8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1226800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Z-transform to analyze Discrete Systems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7C0B06-F158-FE48-A3CF-8227C3F07A61}"/>
              </a:ext>
            </a:extLst>
          </p:cNvPr>
          <p:cNvSpPr txBox="1"/>
          <p:nvPr/>
        </p:nvSpPr>
        <p:spPr>
          <a:xfrm>
            <a:off x="1222103" y="1310869"/>
            <a:ext cx="27014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Example- continued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A546FD-EE1D-C244-973E-A53BF4F1AE28}"/>
                  </a:ext>
                </a:extLst>
              </p:cNvPr>
              <p:cNvSpPr txBox="1"/>
              <p:nvPr/>
            </p:nvSpPr>
            <p:spPr>
              <a:xfrm>
                <a:off x="1372326" y="3429000"/>
                <a:ext cx="1071734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</a:rPr>
                  <a:t>Now that we know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we can use it to see what happens if the input changes, let’s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𝑍𝑆𝑅</m:t>
                        </m:r>
                      </m:sub>
                    </m:sSub>
                    <m:d>
                      <m:dPr>
                        <m:ctrlPr>
                          <a:rPr lang="en-US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due to:</a:t>
                </a:r>
              </a:p>
              <a:p>
                <a:endParaRPr lang="en-US" sz="24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bg1">
                        <a:lumMod val="10000"/>
                      </a:schemeClr>
                    </a:solidFill>
                  </a:rPr>
                  <a:t>1)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en-US" sz="24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bg1">
                        <a:lumMod val="10000"/>
                      </a:schemeClr>
                    </a:solidFill>
                  </a:rPr>
                  <a:t>2)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 –</m:t>
                    </m:r>
                    <m: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−4] </m:t>
                    </m:r>
                  </m:oMath>
                </a14:m>
                <a:endParaRPr lang="en-US" sz="2400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A546FD-EE1D-C244-973E-A53BF4F1A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326" y="3429000"/>
                <a:ext cx="10717348" cy="1938992"/>
              </a:xfrm>
              <a:prstGeom prst="rect">
                <a:avLst/>
              </a:prstGeom>
              <a:blipFill>
                <a:blip r:embed="rId2"/>
                <a:stretch>
                  <a:fillRect l="-948" t="-3268" b="-6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BCA01A4-ECDB-6948-A515-DD32D6F64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147" y="2284623"/>
            <a:ext cx="4389182" cy="70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5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1226800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Z-transform to analyze Discrete Systems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7C0B06-F158-FE48-A3CF-8227C3F07A61}"/>
              </a:ext>
            </a:extLst>
          </p:cNvPr>
          <p:cNvSpPr txBox="1"/>
          <p:nvPr/>
        </p:nvSpPr>
        <p:spPr>
          <a:xfrm>
            <a:off x="1222103" y="1310869"/>
            <a:ext cx="27014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Example- continued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C8EC4D-1D6F-F741-9B8B-C63ED35476AC}"/>
              </a:ext>
            </a:extLst>
          </p:cNvPr>
          <p:cNvSpPr txBox="1"/>
          <p:nvPr/>
        </p:nvSpPr>
        <p:spPr>
          <a:xfrm>
            <a:off x="1117600" y="1906142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FC470-E853-D142-A34A-9B526A86F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313" y="1916310"/>
            <a:ext cx="6745980" cy="639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DE236C-55AF-314E-81EF-AEE05F9DF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252" y="2730158"/>
            <a:ext cx="5829110" cy="74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2FF30C-AF1F-5847-88B3-9F191D6E1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761" y="3706510"/>
            <a:ext cx="7390478" cy="780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E8593E-40F1-E544-BD2D-78251A1EB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901" y="4968368"/>
            <a:ext cx="3020223" cy="5283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F7DF9D6-4521-7D4C-8571-FA285CD3AAFB}"/>
              </a:ext>
            </a:extLst>
          </p:cNvPr>
          <p:cNvSpPr txBox="1"/>
          <p:nvPr/>
        </p:nvSpPr>
        <p:spPr>
          <a:xfrm>
            <a:off x="8762362" y="5232539"/>
            <a:ext cx="269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did not have to compute a convolution!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036675E-5259-EC4B-BD7B-F99C8C693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682" y="5999103"/>
            <a:ext cx="3234635" cy="35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Introduction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E55E86-F590-1349-81C6-A4B8C6DF0000}"/>
              </a:ext>
            </a:extLst>
          </p:cNvPr>
          <p:cNvSpPr/>
          <p:nvPr/>
        </p:nvSpPr>
        <p:spPr>
          <a:xfrm>
            <a:off x="1246186" y="1800053"/>
            <a:ext cx="1047133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z-Transform (ZT), will allow us to form complete solutions for LTI discrete systems with general inputs. </a:t>
            </a:r>
          </a:p>
          <a:p>
            <a:endParaRPr lang="en-GB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Z-Transform can be appreciated from two perspectives: </a:t>
            </a:r>
          </a:p>
          <a:p>
            <a:endParaRPr lang="en-GB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 Laplace Transform of a sampled signal and </a:t>
            </a:r>
          </a:p>
          <a:p>
            <a:endParaRPr lang="en-GB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 response of an LTI system to a general discrete input (using the convolution sum). </a:t>
            </a:r>
          </a:p>
          <a:p>
            <a:endParaRPr lang="en-GB" dirty="0">
              <a:effectLst/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63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1226800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Z-transform to analyze Discrete Systems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7C0B06-F158-FE48-A3CF-8227C3F07A61}"/>
              </a:ext>
            </a:extLst>
          </p:cNvPr>
          <p:cNvSpPr txBox="1"/>
          <p:nvPr/>
        </p:nvSpPr>
        <p:spPr>
          <a:xfrm>
            <a:off x="1222103" y="1310869"/>
            <a:ext cx="27014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Example-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C8EC4D-1D6F-F741-9B8B-C63ED35476AC}"/>
                  </a:ext>
                </a:extLst>
              </p:cNvPr>
              <p:cNvSpPr txBox="1"/>
              <p:nvPr/>
            </p:nvSpPr>
            <p:spPr>
              <a:xfrm>
                <a:off x="1117601" y="1906142"/>
                <a:ext cx="112268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2) For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sz="24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 –</m:t>
                    </m:r>
                    <m:r>
                      <a:rPr lang="en-US" sz="24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−4] </m:t>
                    </m:r>
                  </m:oMath>
                </a14:m>
                <a:r>
                  <a:rPr lang="en-US" sz="2400" dirty="0"/>
                  <a:t> , do not forget that we are dealing with LTI systems, so: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C8EC4D-1D6F-F741-9B8B-C63ED3547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01" y="1906142"/>
                <a:ext cx="11226800" cy="830997"/>
              </a:xfrm>
              <a:prstGeom prst="rect">
                <a:avLst/>
              </a:prstGeom>
              <a:blipFill>
                <a:blip r:embed="rId2"/>
                <a:stretch>
                  <a:fillRect l="-790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9D8ACC6-A7FC-D04F-A316-D0197B01E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84" y="3246547"/>
            <a:ext cx="10076033" cy="210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2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1226800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Z-transform to analyze Discrete Systems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C8EC4D-1D6F-F741-9B8B-C63ED35476AC}"/>
              </a:ext>
            </a:extLst>
          </p:cNvPr>
          <p:cNvSpPr txBox="1"/>
          <p:nvPr/>
        </p:nvSpPr>
        <p:spPr>
          <a:xfrm>
            <a:off x="1117601" y="1906142"/>
            <a:ext cx="1122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Let us consider now a General Discrete system and take its z-transform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435F34-78CF-D644-B60D-A8AF12F89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016" y="2632340"/>
            <a:ext cx="6433967" cy="1123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89EB1-7E8C-854F-AF9E-FAAA2AE11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869" y="4411890"/>
            <a:ext cx="10076033" cy="686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8DBBC4-8174-4C49-9419-EA7818D82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568" y="5755022"/>
            <a:ext cx="9178636" cy="4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8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1226800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Z-transform to analyze Discrete Systems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3FF4015E-D620-5E44-8969-7EECA72C69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627242"/>
              </p:ext>
            </p:extLst>
          </p:nvPr>
        </p:nvGraphicFramePr>
        <p:xfrm>
          <a:off x="1470061" y="1554176"/>
          <a:ext cx="6271281" cy="1874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6" name="Equation" r:id="rId3" imgW="70218300" imgH="21069300" progId="Equation.3">
                  <p:embed/>
                </p:oleObj>
              </mc:Choice>
              <mc:Fallback>
                <p:oleObj name="Equation" r:id="rId3" imgW="70218300" imgH="21069300" progId="Equation.3">
                  <p:embed/>
                  <p:pic>
                    <p:nvPicPr>
                      <p:cNvPr id="78854" name="Object 4">
                        <a:extLst>
                          <a:ext uri="{FF2B5EF4-FFF2-40B4-BE49-F238E27FC236}">
                            <a16:creationId xmlns:a16="http://schemas.microsoft.com/office/drawing/2014/main" id="{0ACBF7B0-B348-1C4C-AD88-5A9B39D593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0061" y="1554176"/>
                        <a:ext cx="6271281" cy="18748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03A87B-68FB-7449-97A6-40C4E171207C}"/>
                  </a:ext>
                </a:extLst>
              </p:cNvPr>
              <p:cNvSpPr txBox="1"/>
              <p:nvPr/>
            </p:nvSpPr>
            <p:spPr>
              <a:xfrm>
                <a:off x="965200" y="3447131"/>
                <a:ext cx="11226800" cy="3702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GB" altLang="en-US" dirty="0">
                    <a:latin typeface="Arial" panose="020B0604020202020204" pitchFamily="34" charset="0"/>
                  </a:rPr>
                  <a:t>For proper systems we will have </a:t>
                </a:r>
                <a14:m>
                  <m:oMath xmlns:m="http://schemas.openxmlformats.org/officeDocument/2006/math">
                    <m:r>
                      <a:rPr lang="en-GB" alt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altLang="en-US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altLang="en-US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altLang="en-US" dirty="0">
                    <a:latin typeface="Arial" panose="020B060402020202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GB" alt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altLang="en-US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altLang="en-US" dirty="0">
                    <a:latin typeface="Arial" panose="020B0604020202020204" pitchFamily="34" charset="0"/>
                  </a:rPr>
                  <a:t> then we expect impulses in the impulse response</a:t>
                </a:r>
              </a:p>
              <a:p>
                <a:pPr marL="285750" indent="-2857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GB" altLang="en-US" dirty="0">
                  <a:latin typeface="Arial" panose="020B0604020202020204" pitchFamily="34" charset="0"/>
                </a:endParaRPr>
              </a:p>
              <a:p>
                <a:pPr marL="285750" indent="-2857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 can be written directly from the describing difference equation by replacing the shift with the z format and ignoring initial conditions.</a:t>
                </a:r>
              </a:p>
              <a:p>
                <a:pPr>
                  <a:spcBef>
                    <a:spcPct val="0"/>
                  </a:spcBef>
                </a:pPr>
                <a:endParaRPr lang="en-GB" altLang="en-US" dirty="0">
                  <a:latin typeface="Arial" panose="020B0604020202020204" pitchFamily="34" charset="0"/>
                </a:endParaRPr>
              </a:p>
              <a:p>
                <a:pPr marL="285750" indent="-2857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GB" altLang="en-US" dirty="0">
                    <a:solidFill>
                      <a:srgbClr val="0070C0"/>
                    </a:solidFill>
                    <a:latin typeface="Arial" panose="020B0604020202020204" pitchFamily="34" charset="0"/>
                  </a:rPr>
                  <a:t>Also given the system function we are now able to write down directly the describing difference equation. </a:t>
                </a:r>
              </a:p>
              <a:p>
                <a:pPr marL="285750" indent="-2857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GB" altLang="en-US" dirty="0">
                  <a:solidFill>
                    <a:srgbClr val="0070C0"/>
                  </a:solidFill>
                  <a:latin typeface="Arial" panose="020B0604020202020204" pitchFamily="34" charset="0"/>
                </a:endParaRPr>
              </a:p>
              <a:p>
                <a:pPr marL="285750" indent="-2857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FF0000"/>
                    </a:solidFill>
                  </a:rPr>
                  <a:t>The frequency response of the system is obtained by letting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err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i="1" dirty="0" err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m:rPr>
                            <m:sty m:val="p"/>
                          </m:rPr>
                          <a:rPr lang="en-GB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sup>
                    </m:sSup>
                  </m:oMath>
                </a14:m>
                <a:r>
                  <a:rPr lang="en-GB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GB" dirty="0"/>
                  <a:t>and the impulse response is obtained by evaluating the inverse ZT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). </m:t>
                    </m:r>
                  </m:oMath>
                </a14:m>
                <a:r>
                  <a:rPr lang="en-GB" dirty="0"/>
                  <a:t>All other responses can then be evaluated. </a:t>
                </a:r>
              </a:p>
              <a:p>
                <a:pPr marL="285750" indent="-2857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GB" dirty="0"/>
                  <a:t>The transient and steady state responses can be extracted from the zero state response and zero input responses. </a:t>
                </a:r>
                <a:endParaRPr lang="en-GB" altLang="en-US" sz="2200" dirty="0">
                  <a:solidFill>
                    <a:srgbClr val="0070C0"/>
                  </a:solidFill>
                  <a:latin typeface="Arial" panose="020B060402020202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03A87B-68FB-7449-97A6-40C4E1712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3447131"/>
                <a:ext cx="11226800" cy="3702232"/>
              </a:xfrm>
              <a:prstGeom prst="rect">
                <a:avLst/>
              </a:prstGeom>
              <a:blipFill>
                <a:blip r:embed="rId5"/>
                <a:stretch>
                  <a:fillRect l="-339" t="-683" r="-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1710EB0-71CA-6540-A07F-BF60E57449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849" y="2115540"/>
            <a:ext cx="2966600" cy="11189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2C6142-4AA2-7B41-BDBF-57C5466B7052}"/>
              </a:ext>
            </a:extLst>
          </p:cNvPr>
          <p:cNvSpPr txBox="1"/>
          <p:nvPr/>
        </p:nvSpPr>
        <p:spPr>
          <a:xfrm>
            <a:off x="8151222" y="1023112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SYSTEM FUNCTION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2F3DE3-DFB2-B343-BA86-06730C1F3C1C}"/>
              </a:ext>
            </a:extLst>
          </p:cNvPr>
          <p:cNvCxnSpPr>
            <a:cxnSpLocks/>
          </p:cNvCxnSpPr>
          <p:nvPr/>
        </p:nvCxnSpPr>
        <p:spPr>
          <a:xfrm>
            <a:off x="9183189" y="1401179"/>
            <a:ext cx="0" cy="84563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82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arrow city street with cars parked on the side of a road&#10;&#10;Description automatically generated">
            <a:extLst>
              <a:ext uri="{FF2B5EF4-FFF2-40B4-BE49-F238E27FC236}">
                <a16:creationId xmlns:a16="http://schemas.microsoft.com/office/drawing/2014/main" id="{E566D67D-5EC4-C64B-B715-8305BD4FC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080"/>
            <a:ext cx="12191999" cy="6858000"/>
          </a:xfrm>
          <a:prstGeom prst="rect">
            <a:avLst/>
          </a:prstGeom>
          <a:solidFill>
            <a:srgbClr val="00206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23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2331341" y="2825942"/>
            <a:ext cx="9514080" cy="3221644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pc="0" dirty="0">
                <a:solidFill>
                  <a:schemeClr val="bg1"/>
                </a:solidFill>
              </a:rPr>
              <a:t>Discrete Time </a:t>
            </a:r>
            <a:r>
              <a:rPr lang="en-US" sz="6000" spc="0">
                <a:solidFill>
                  <a:schemeClr val="bg1"/>
                </a:solidFill>
              </a:rPr>
              <a:t>Fourier Transform</a:t>
            </a:r>
            <a:endParaRPr lang="en-US" sz="6000" spc="0" dirty="0">
              <a:solidFill>
                <a:schemeClr val="bg1"/>
              </a:solidFill>
            </a:endParaRPr>
          </a:p>
          <a:p>
            <a:endParaRPr lang="en-US" sz="6000" spc="0" dirty="0">
              <a:solidFill>
                <a:schemeClr val="bg1"/>
              </a:solidFill>
            </a:endParaRPr>
          </a:p>
          <a:p>
            <a:endParaRPr lang="en-US" sz="4000" spc="0" dirty="0">
              <a:solidFill>
                <a:schemeClr val="bg1"/>
              </a:solidFill>
            </a:endParaRPr>
          </a:p>
          <a:p>
            <a:endParaRPr lang="en-US" sz="6000" spc="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2140" y="6314707"/>
            <a:ext cx="5693627" cy="43550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carmine.clemente@strath.ac.uk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6385C-432A-3144-9F69-E71B7958A415}"/>
              </a:ext>
            </a:extLst>
          </p:cNvPr>
          <p:cNvSpPr txBox="1"/>
          <p:nvPr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Montserrat" pitchFamily="2" charset="77"/>
              </a:rPr>
              <a:t>Transform Tools with Applications	</a:t>
            </a:r>
            <a:endParaRPr lang="en-US" sz="1200" spc="3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81222-DB4E-4541-BEB5-CEB6BFF74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581" y="511630"/>
            <a:ext cx="1865573" cy="13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60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Z-transform and Discrete time Fourier Transform</a:t>
            </a: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4695C950-222F-8846-ABC3-2800B26D8A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04816" y="1533851"/>
          <a:ext cx="8782367" cy="5136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9" name="Microsoft Equation 3.0" r:id="rId3" imgW="140728700" imgH="82207100" progId="Equation.3">
                  <p:embed/>
                </p:oleObj>
              </mc:Choice>
              <mc:Fallback>
                <p:oleObj name="Microsoft Equation 3.0" r:id="rId3" imgW="140728700" imgH="82207100" progId="Equation.3">
                  <p:embed/>
                  <p:pic>
                    <p:nvPicPr>
                      <p:cNvPr id="9" name="Object 4">
                        <a:extLst>
                          <a:ext uri="{FF2B5EF4-FFF2-40B4-BE49-F238E27FC236}">
                            <a16:creationId xmlns:a16="http://schemas.microsoft.com/office/drawing/2014/main" id="{4695C950-222F-8846-ABC3-2800B26D8A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4816" y="1533851"/>
                        <a:ext cx="8782367" cy="5136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8118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ctrTitle" idx="4294967295"/>
              </p:nvPr>
            </p:nvSpPr>
            <p:spPr>
              <a:xfrm>
                <a:off x="1117600" y="44679"/>
                <a:ext cx="11226800" cy="72072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):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the Discrete Time Fourier Transform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 idx="4294967295"/>
              </p:nvPr>
            </p:nvSpPr>
            <p:spPr>
              <a:xfrm>
                <a:off x="1117600" y="44679"/>
                <a:ext cx="11226800" cy="720725"/>
              </a:xfrm>
              <a:blipFill>
                <a:blip r:embed="rId3"/>
                <a:stretch>
                  <a:fillRect l="-2935" t="-12069" b="-122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389FA6BB-09AE-0C4F-ACAF-81B6B7F27C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008771"/>
              </p:ext>
            </p:extLst>
          </p:nvPr>
        </p:nvGraphicFramePr>
        <p:xfrm>
          <a:off x="3276547" y="1234868"/>
          <a:ext cx="5638905" cy="1176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4" name="Equation" r:id="rId4" imgW="47688500" imgH="9944100" progId="Equation.3">
                  <p:embed/>
                </p:oleObj>
              </mc:Choice>
              <mc:Fallback>
                <p:oleObj name="Equation" r:id="rId4" imgW="47688500" imgH="9944100" progId="Equation.3">
                  <p:embed/>
                  <p:pic>
                    <p:nvPicPr>
                      <p:cNvPr id="80902" name="Object 4">
                        <a:extLst>
                          <a:ext uri="{FF2B5EF4-FFF2-40B4-BE49-F238E27FC236}">
                            <a16:creationId xmlns:a16="http://schemas.microsoft.com/office/drawing/2014/main" id="{14B527BC-C395-024E-AA87-AE0A156ADB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547" y="1234868"/>
                        <a:ext cx="5638905" cy="11768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60E3E72A-72D5-C440-9727-921886BDE1FE}"/>
              </a:ext>
            </a:extLst>
          </p:cNvPr>
          <p:cNvGrpSpPr/>
          <p:nvPr/>
        </p:nvGrpSpPr>
        <p:grpSpPr>
          <a:xfrm>
            <a:off x="3483087" y="2682744"/>
            <a:ext cx="5926866" cy="3778513"/>
            <a:chOff x="2860766" y="2286000"/>
            <a:chExt cx="7171508" cy="45720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17742F7-37E6-8440-838D-C2369B682F25}"/>
                </a:ext>
              </a:extLst>
            </p:cNvPr>
            <p:cNvSpPr/>
            <p:nvPr/>
          </p:nvSpPr>
          <p:spPr>
            <a:xfrm>
              <a:off x="4511039" y="3034117"/>
              <a:ext cx="3483429" cy="3484800"/>
            </a:xfrm>
            <a:prstGeom prst="ellipse">
              <a:avLst/>
            </a:prstGeom>
            <a:noFill/>
            <a:ln w="63500"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ECCE42E-45C2-C446-A022-36FC6CC9AA74}"/>
                </a:ext>
              </a:extLst>
            </p:cNvPr>
            <p:cNvCxnSpPr/>
            <p:nvPr/>
          </p:nvCxnSpPr>
          <p:spPr>
            <a:xfrm>
              <a:off x="2860766" y="4794069"/>
              <a:ext cx="7171508" cy="0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7F9418F-1250-5B44-A115-EDCC86A91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53" y="2286000"/>
              <a:ext cx="2" cy="4572000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CE2D6AA-0E87-E14E-B077-63AFC9CB2EBD}"/>
              </a:ext>
            </a:extLst>
          </p:cNvPr>
          <p:cNvSpPr txBox="1"/>
          <p:nvPr/>
        </p:nvSpPr>
        <p:spPr>
          <a:xfrm>
            <a:off x="3276547" y="292455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Z-Plane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148E6A-D7FF-DA4C-B726-F411B8A46C42}"/>
              </a:ext>
            </a:extLst>
          </p:cNvPr>
          <p:cNvCxnSpPr>
            <a:cxnSpLocks/>
            <a:endCxn id="3" idx="7"/>
          </p:cNvCxnSpPr>
          <p:nvPr/>
        </p:nvCxnSpPr>
        <p:spPr>
          <a:xfrm flipV="1">
            <a:off x="6286382" y="3722789"/>
            <a:ext cx="1017834" cy="103274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113A9164-BBA5-0848-B32A-25587686D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172" y="4401336"/>
            <a:ext cx="212979" cy="2396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4291E06-B57B-1243-8FEC-869EE5D698EA}"/>
              </a:ext>
            </a:extLst>
          </p:cNvPr>
          <p:cNvSpPr txBox="1"/>
          <p:nvPr/>
        </p:nvSpPr>
        <p:spPr>
          <a:xfrm>
            <a:off x="7354389" y="3461657"/>
            <a:ext cx="3417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1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E29E959-4815-9647-8385-D1F9AE848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3984" y="3737576"/>
            <a:ext cx="14478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1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ctrTitle" idx="4294967295"/>
              </p:nvPr>
            </p:nvSpPr>
            <p:spPr>
              <a:xfrm>
                <a:off x="1117600" y="44679"/>
                <a:ext cx="11226800" cy="72072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):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the Discrete Time Fourier Transform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 idx="4294967295"/>
              </p:nvPr>
            </p:nvSpPr>
            <p:spPr>
              <a:xfrm>
                <a:off x="1117600" y="44679"/>
                <a:ext cx="11226800" cy="720725"/>
              </a:xfrm>
              <a:blipFill>
                <a:blip r:embed="rId3"/>
                <a:stretch>
                  <a:fillRect l="-2935" t="-12069" b="-122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93F093FA-EE4E-8140-BB7D-253A9BBA9B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064825"/>
              </p:ext>
            </p:extLst>
          </p:nvPr>
        </p:nvGraphicFramePr>
        <p:xfrm>
          <a:off x="2455645" y="1593946"/>
          <a:ext cx="7091362" cy="225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7" name="Equation" r:id="rId4" imgW="83680300" imgH="26619200" progId="Equation.3">
                  <p:embed/>
                </p:oleObj>
              </mc:Choice>
              <mc:Fallback>
                <p:oleObj name="Equation" r:id="rId4" imgW="83680300" imgH="26619200" progId="Equation.3">
                  <p:embed/>
                  <p:pic>
                    <p:nvPicPr>
                      <p:cNvPr id="10" name="Object 6">
                        <a:extLst>
                          <a:ext uri="{FF2B5EF4-FFF2-40B4-BE49-F238E27FC236}">
                            <a16:creationId xmlns:a16="http://schemas.microsoft.com/office/drawing/2014/main" id="{93F093FA-EE4E-8140-BB7D-253A9BBA9B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5645" y="1593946"/>
                        <a:ext cx="7091362" cy="225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6643A0B-B088-AD4B-AC40-DD94B519F4CA}"/>
                  </a:ext>
                </a:extLst>
              </p:cNvPr>
              <p:cNvSpPr/>
              <p:nvPr/>
            </p:nvSpPr>
            <p:spPr>
              <a:xfrm>
                <a:off x="4149855" y="4762326"/>
                <a:ext cx="3702942" cy="1503772"/>
              </a:xfrm>
              <a:prstGeom prst="rect">
                <a:avLst/>
              </a:prstGeom>
              <a:solidFill>
                <a:schemeClr val="bg2"/>
              </a:solidFill>
              <a:ln w="3492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b="1" dirty="0">
                    <a:ln>
                      <a:solidFill>
                        <a:schemeClr val="bg2"/>
                      </a:solidFill>
                    </a:ln>
                    <a:solidFill>
                      <a:srgbClr val="000000"/>
                    </a:solidFill>
                  </a:rPr>
                  <a:t>LTI Discrete System with Impulse response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2200" b="1" i="1" dirty="0" smtClean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1" i="1" dirty="0" smtClean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200" b="1" i="1" dirty="0" smtClean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b="1" dirty="0">
                  <a:ln>
                    <a:solidFill>
                      <a:schemeClr val="bg2"/>
                    </a:solidFill>
                  </a:ln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6643A0B-B088-AD4B-AC40-DD94B519F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855" y="4762326"/>
                <a:ext cx="3702942" cy="15037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4925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D1AF9D-ED7B-3540-99FC-AF5CCC8CC6E8}"/>
              </a:ext>
            </a:extLst>
          </p:cNvPr>
          <p:cNvCxnSpPr>
            <a:cxnSpLocks/>
          </p:cNvCxnSpPr>
          <p:nvPr/>
        </p:nvCxnSpPr>
        <p:spPr>
          <a:xfrm>
            <a:off x="2050826" y="5514212"/>
            <a:ext cx="2099029" cy="0"/>
          </a:xfrm>
          <a:prstGeom prst="straightConnector1">
            <a:avLst/>
          </a:prstGeom>
          <a:ln w="476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6AACD6-8EE7-D34F-B46B-3B5A853FF9D1}"/>
              </a:ext>
            </a:extLst>
          </p:cNvPr>
          <p:cNvCxnSpPr>
            <a:cxnSpLocks/>
          </p:cNvCxnSpPr>
          <p:nvPr/>
        </p:nvCxnSpPr>
        <p:spPr>
          <a:xfrm>
            <a:off x="7852797" y="5505247"/>
            <a:ext cx="2099029" cy="0"/>
          </a:xfrm>
          <a:prstGeom prst="straightConnector1">
            <a:avLst/>
          </a:prstGeom>
          <a:ln w="476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FA30C9-0ED3-FE41-89C3-495D26CD98DE}"/>
                  </a:ext>
                </a:extLst>
              </p:cNvPr>
              <p:cNvSpPr txBox="1"/>
              <p:nvPr/>
            </p:nvSpPr>
            <p:spPr>
              <a:xfrm>
                <a:off x="1972833" y="4931828"/>
                <a:ext cx="2008948" cy="842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GB" sz="2400" b="0" i="0" dirty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GB" sz="2400" b="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FA30C9-0ED3-FE41-89C3-495D26CD9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833" y="4931828"/>
                <a:ext cx="2008948" cy="8429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3">
            <a:extLst>
              <a:ext uri="{FF2B5EF4-FFF2-40B4-BE49-F238E27FC236}">
                <a16:creationId xmlns:a16="http://schemas.microsoft.com/office/drawing/2014/main" id="{2DCE5456-9C3A-5E41-8035-6DC229C59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0871" y="4691395"/>
            <a:ext cx="4018729" cy="603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2400" dirty="0" err="1"/>
              <a:t>y</a:t>
            </a:r>
            <a:r>
              <a:rPr lang="en-GB" altLang="en-US" sz="2400" baseline="-25000" dirty="0" err="1"/>
              <a:t>ss</a:t>
            </a:r>
            <a:r>
              <a:rPr lang="en-GB" altLang="en-US" sz="2400" dirty="0"/>
              <a:t>[n]: Steady State Frequency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5089DB-DDAE-C24B-9C04-061B1ACEC2F4}"/>
                  </a:ext>
                </a:extLst>
              </p:cNvPr>
              <p:cNvSpPr txBox="1"/>
              <p:nvPr/>
            </p:nvSpPr>
            <p:spPr>
              <a:xfrm>
                <a:off x="1768267" y="5694046"/>
                <a:ext cx="24180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Input = a sinusoid with frequency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GB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5089DB-DDAE-C24B-9C04-061B1ACE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267" y="5694046"/>
                <a:ext cx="2418080" cy="923330"/>
              </a:xfrm>
              <a:prstGeom prst="rect">
                <a:avLst/>
              </a:prstGeom>
              <a:blipFill>
                <a:blip r:embed="rId8"/>
                <a:stretch>
                  <a:fillRect l="-2094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2E3DCE-CF74-5B41-BD68-24FCA31979A0}"/>
                  </a:ext>
                </a:extLst>
              </p:cNvPr>
              <p:cNvSpPr txBox="1"/>
              <p:nvPr/>
            </p:nvSpPr>
            <p:spPr>
              <a:xfrm>
                <a:off x="8821195" y="4030185"/>
                <a:ext cx="24180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Output =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H(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GB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2E3DCE-CF74-5B41-BD68-24FCA3197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1195" y="4030185"/>
                <a:ext cx="2418080" cy="646331"/>
              </a:xfrm>
              <a:prstGeom prst="rect">
                <a:avLst/>
              </a:prstGeom>
              <a:blipFill>
                <a:blip r:embed="rId9"/>
                <a:stretch>
                  <a:fillRect l="-2083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40BC9AF-BBAF-2740-A5A3-0AF28E1AE2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0467" y="5680236"/>
            <a:ext cx="2498190" cy="36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1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/>
      <p:bldP spid="19" grpId="0"/>
      <p:bldP spid="3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ctrTitle" idx="4294967295"/>
              </p:nvPr>
            </p:nvSpPr>
            <p:spPr>
              <a:xfrm>
                <a:off x="1117600" y="44679"/>
                <a:ext cx="11226800" cy="72072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):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the Discrete Time Fourier Transform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 idx="4294967295"/>
              </p:nvPr>
            </p:nvSpPr>
            <p:spPr>
              <a:xfrm>
                <a:off x="1117600" y="44679"/>
                <a:ext cx="11226800" cy="720725"/>
              </a:xfrm>
              <a:blipFill>
                <a:blip r:embed="rId2"/>
                <a:stretch>
                  <a:fillRect l="-2935" t="-12069" b="-122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26">
                <a:extLst>
                  <a:ext uri="{FF2B5EF4-FFF2-40B4-BE49-F238E27FC236}">
                    <a16:creationId xmlns:a16="http://schemas.microsoft.com/office/drawing/2014/main" id="{CF4583ED-5D38-0A42-AFB8-20CA443B9701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286691" y="1613262"/>
                <a:ext cx="10744200" cy="4944292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318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rgbClr val="002060"/>
                  </a:buClr>
                  <a:buFont typeface="Wingdings" pitchFamily="2" charset="2"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000" kern="1200" baseline="0">
                    <a:solidFill>
                      <a:schemeClr val="tx1">
                        <a:alpha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374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34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92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50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alt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alt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altLang="en-US" dirty="0"/>
                  <a:t>is the </a:t>
                </a:r>
                <a14:m>
                  <m:oMath xmlns:m="http://schemas.openxmlformats.org/officeDocument/2006/math">
                    <m:r>
                      <a:rPr lang="en-GB" altLang="en-US" i="1" dirty="0" smtClean="0">
                        <a:latin typeface="Cambria Math" panose="02040503050406030204" pitchFamily="18" charset="0"/>
                      </a:rPr>
                      <m:t>𝑍𝑇</m:t>
                    </m:r>
                    <m:r>
                      <a:rPr lang="en-GB" alt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i="1" dirty="0" smtClean="0">
                        <a:latin typeface="Cambria Math" panose="02040503050406030204" pitchFamily="18" charset="0"/>
                      </a:rPr>
                      <m:t>]] </m:t>
                    </m:r>
                  </m:oMath>
                </a14:m>
                <a:r>
                  <a:rPr lang="en-GB" altLang="en-US" dirty="0"/>
                  <a:t>that transforms a time domain signal into the complex z-plane for values of z within the ROC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altLang="en-US" i="1" dirty="0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altLang="en-US" i="1" dirty="0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altLang="en-US" i="1" dirty="0" err="1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altLang="en-US" i="1" baseline="30000" dirty="0" err="1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l-GR" altLang="en-US" i="0" baseline="30000" dirty="0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GB" altLang="en-US" i="1" baseline="30000" dirty="0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r>
                  <a:rPr lang="en-GB" altLang="en-US" dirty="0">
                    <a:solidFill>
                      <a:srgbClr val="CC3300"/>
                    </a:solidFill>
                    <a:cs typeface="Times New Roman" panose="02020603050405020304" pitchFamily="18" charset="0"/>
                  </a:rPr>
                  <a:t>defines the unit circle in the z-plane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altLang="en-US" dirty="0">
                    <a:cs typeface="Times New Roman" panose="02020603050405020304" pitchFamily="18" charset="0"/>
                  </a:rPr>
                  <a:t>If the unit circle is contained in the ROC  then the spectrum of </a:t>
                </a:r>
                <a14:m>
                  <m:oMath xmlns:m="http://schemas.openxmlformats.org/officeDocument/2006/math">
                    <m:r>
                      <a:rPr lang="en-GB" alt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GB" alt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GB" alt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GB" alt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r>
                  <a:rPr lang="en-GB" altLang="en-US" dirty="0">
                    <a:cs typeface="Times New Roman" panose="02020603050405020304" pitchFamily="18" charset="0"/>
                  </a:rPr>
                  <a:t>exists and may be computed as follows</a:t>
                </a:r>
              </a:p>
              <a:p>
                <a:pPr>
                  <a:buFontTx/>
                  <a:buChar char="•"/>
                </a:pPr>
                <a:r>
                  <a:rPr lang="en-GB" altLang="en-US" baseline="30000" dirty="0">
                    <a:solidFill>
                      <a:srgbClr val="CC3300"/>
                    </a:solidFill>
                    <a:cs typeface="Times New Roman" panose="02020603050405020304" pitchFamily="18" charset="0"/>
                  </a:rPr>
                  <a:t>                                         </a:t>
                </a:r>
                <a:r>
                  <a:rPr lang="en-GB" altLang="en-US" dirty="0">
                    <a:solidFill>
                      <a:srgbClr val="CC3300"/>
                    </a:solidFill>
                    <a:cs typeface="Times New Roman" panose="02020603050405020304" pitchFamily="18" charset="0"/>
                  </a:rPr>
                  <a:t>            is the DTFT of </a:t>
                </a:r>
                <a14:m>
                  <m:oMath xmlns:m="http://schemas.openxmlformats.org/officeDocument/2006/math">
                    <m:r>
                      <a:rPr lang="en-GB" altLang="en-US" i="1" dirty="0" smtClean="0">
                        <a:solidFill>
                          <a:srgbClr val="CC33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GB" altLang="en-US" i="1" dirty="0" smtClean="0">
                            <a:solidFill>
                              <a:srgbClr val="CC33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altLang="en-US" i="1" dirty="0" smtClean="0">
                            <a:solidFill>
                              <a:srgbClr val="CC33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GB" altLang="en-US" dirty="0">
                  <a:solidFill>
                    <a:srgbClr val="CC3300"/>
                  </a:solidFill>
                  <a:cs typeface="Times New Roman" panose="02020603050405020304" pitchFamily="18" charset="0"/>
                </a:endParaRPr>
              </a:p>
              <a:p>
                <a:pPr>
                  <a:buFontTx/>
                  <a:buChar char="•"/>
                </a:pPr>
                <a:r>
                  <a:rPr lang="en-GB" altLang="en-US" dirty="0">
                    <a:cs typeface="Times New Roman" panose="02020603050405020304" pitchFamily="18" charset="0"/>
                  </a:rPr>
                  <a:t>  Evaluating </a:t>
                </a:r>
                <a14:m>
                  <m:oMath xmlns:m="http://schemas.openxmlformats.org/officeDocument/2006/math">
                    <m:r>
                      <a:rPr lang="en-GB" alt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GB" alt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GB" alt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GB" alt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GB" altLang="en-US" dirty="0">
                    <a:cs typeface="Times New Roman" panose="02020603050405020304" pitchFamily="18" charset="0"/>
                  </a:rPr>
                  <a:t> on the Unit Circle produces the DTFT of </a:t>
                </a:r>
                <a14:m>
                  <m:oMath xmlns:m="http://schemas.openxmlformats.org/officeDocument/2006/math">
                    <m:r>
                      <a:rPr lang="en-GB" alt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GB" alt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GB" alt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GB" alt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GB" altLang="en-US" u="sng" dirty="0">
                  <a:cs typeface="Times New Roman" panose="02020603050405020304" pitchFamily="18" charset="0"/>
                </a:endParaRPr>
              </a:p>
              <a:p>
                <a:pPr>
                  <a:buFontTx/>
                  <a:buChar char="•"/>
                </a:pPr>
                <a:endParaRPr lang="el-GR" altLang="en-US" u="sng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26">
                <a:extLst>
                  <a:ext uri="{FF2B5EF4-FFF2-40B4-BE49-F238E27FC236}">
                    <a16:creationId xmlns:a16="http://schemas.microsoft.com/office/drawing/2014/main" id="{CF4583ED-5D38-0A42-AFB8-20CA443B9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691" y="1613262"/>
                <a:ext cx="10744200" cy="4944292"/>
              </a:xfrm>
              <a:prstGeom prst="rect">
                <a:avLst/>
              </a:prstGeom>
              <a:blipFill>
                <a:blip r:embed="rId3"/>
                <a:stretch>
                  <a:fillRect l="-1063" t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FCC4151-9830-AE4A-8475-A058F438F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797" y="4658679"/>
            <a:ext cx="3169752" cy="38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9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1226800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Example of evaluating DTFT from the z-plane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870FF2-28CA-504B-8BFA-2AA6454612B1}"/>
                  </a:ext>
                </a:extLst>
              </p:cNvPr>
              <p:cNvSpPr txBox="1"/>
              <p:nvPr/>
            </p:nvSpPr>
            <p:spPr>
              <a:xfrm>
                <a:off x="1117600" y="1301748"/>
                <a:ext cx="10795726" cy="6613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bg1">
                        <a:lumMod val="10000"/>
                      </a:schemeClr>
                    </a:solidFill>
                  </a:rPr>
                  <a:t>Starting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i="1" dirty="0" err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p>
                        <m:r>
                          <a:rPr lang="en-US" sz="2400" i="1" dirty="0" err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10000"/>
                      </a:schemeClr>
                    </a:solidFill>
                  </a:rPr>
                  <a:t>  with			from the tables</a:t>
                </a:r>
                <a:br>
                  <a:rPr lang="en-US" sz="2400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endParaRPr lang="en-US" sz="24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bg1">
                        <a:lumMod val="10000"/>
                      </a:schemeClr>
                    </a:solidFill>
                  </a:rPr>
                  <a:t>Start at dc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solidFill>
                    <a:schemeClr val="bg1">
                      <a:lumMod val="10000"/>
                    </a:schemeClr>
                  </a:solidFill>
                  <a:latin typeface="+mj-lt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bg1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Move around the unit circle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  <m: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</m:t>
                    </m:r>
                    <m:f>
                      <m:fPr>
                        <m:ctrlPr>
                          <a:rPr lang="en-US" sz="240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π</m:t>
                        </m:r>
                      </m:num>
                      <m:den>
                        <m:r>
                          <a:rPr lang="en-US" sz="240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𝑜𝑟</m:t>
                    </m:r>
                    <m: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𝑧</m:t>
                    </m:r>
                    <m:r>
                      <a:rPr 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GB" sz="24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GB" sz="24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  <m:r>
                              <a:rPr lang="en-GB" sz="24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GB" sz="24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GB" sz="2400" b="0" i="0" dirty="0">
                  <a:solidFill>
                    <a:schemeClr val="bg1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GB" sz="2400" dirty="0">
                  <a:solidFill>
                    <a:schemeClr val="bg1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GB" sz="2400" b="0" i="0" dirty="0">
                  <a:solidFill>
                    <a:schemeClr val="bg1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GB" sz="2400" dirty="0">
                  <a:solidFill>
                    <a:schemeClr val="bg1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GB" sz="2400" dirty="0">
                  <a:solidFill>
                    <a:schemeClr val="bg1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b="0" i="0" dirty="0">
                    <a:solidFill>
                      <a:schemeClr val="bg1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  <m:r>
                      <a:rPr lang="en-GB" sz="24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24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π</m:t>
                    </m:r>
                  </m:oMath>
                </a14:m>
                <a:r>
                  <a:rPr lang="en-GB" sz="2400" b="0" i="0" dirty="0">
                    <a:solidFill>
                      <a:schemeClr val="bg1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or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GB" altLang="en-US" sz="2400" dirty="0">
                  <a:solidFill>
                    <a:schemeClr val="bg1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GB" altLang="en-US" sz="2400" dirty="0">
                  <a:solidFill>
                    <a:schemeClr val="bg1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altLang="en-US" sz="2400" dirty="0">
                    <a:solidFill>
                      <a:schemeClr val="bg1">
                        <a:lumMod val="10000"/>
                      </a:schemeClr>
                    </a:solidFill>
                  </a:rPr>
                  <a:t>In a similar fashion we can move from dc through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–</m:t>
                    </m:r>
                    <m:r>
                      <a:rPr lang="el-GR" altLang="en-US" sz="24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GB" altLang="en-US" sz="24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/2</m:t>
                    </m:r>
                  </m:oMath>
                </a14:m>
                <a:r>
                  <a:rPr lang="en-GB" altLang="en-US" sz="2400" dirty="0">
                    <a:solidFill>
                      <a:schemeClr val="bg1">
                        <a:lumMod val="10000"/>
                      </a:schemeClr>
                    </a:solidFill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–</m:t>
                    </m:r>
                    <m:r>
                      <a:rPr lang="el-GR" altLang="en-US" sz="24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GB" altLang="en-US" sz="2400" b="0" i="0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altLang="en-US" sz="2400" dirty="0">
                    <a:solidFill>
                      <a:schemeClr val="bg1">
                        <a:lumMod val="10000"/>
                      </a:schemeClr>
                    </a:solidFill>
                    <a:cs typeface="Times New Roman" panose="02020603050405020304" pitchFamily="18" charset="0"/>
                  </a:rPr>
                  <a:t>to produce the negative frequency components of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en-US" sz="2400" i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GB" altLang="en-US" sz="24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l-GR" altLang="en-US" sz="2400" dirty="0">
                  <a:solidFill>
                    <a:schemeClr val="bg1">
                      <a:lumMod val="10000"/>
                    </a:schemeClr>
                  </a:solidFill>
                  <a:cs typeface="Times New Roman" panose="02020603050405020304" pitchFamily="18" charset="0"/>
                </a:endParaRPr>
              </a:p>
              <a:p>
                <a:endParaRPr lang="en-GB" sz="2400" b="0" dirty="0"/>
              </a:p>
              <a:p>
                <a:pPr marL="342900" indent="-342900">
                  <a:buFont typeface="+mj-lt"/>
                  <a:buAutoNum type="arabicPeriod"/>
                </a:pPr>
                <a:endParaRPr lang="en-GB" sz="2400" b="0" dirty="0"/>
              </a:p>
              <a:p>
                <a:pPr marL="342900" indent="-342900">
                  <a:buFont typeface="+mj-lt"/>
                  <a:buAutoNum type="arabicPeriod"/>
                </a:pPr>
                <a:endParaRPr lang="en-GB" sz="2400" b="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870FF2-28CA-504B-8BFA-2AA645461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00" y="1301748"/>
                <a:ext cx="10795726" cy="6613221"/>
              </a:xfrm>
              <a:prstGeom prst="rect">
                <a:avLst/>
              </a:prstGeom>
              <a:blipFill>
                <a:blip r:embed="rId3"/>
                <a:stretch>
                  <a:fillRect l="-705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8073D44-7980-5F4C-934E-FACAB9755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252" y="1300615"/>
            <a:ext cx="1873642" cy="572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0758E8-F1D0-5E47-923B-5B174FD4B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92" y="1944083"/>
            <a:ext cx="5993922" cy="641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E49D33-197C-6A46-8749-78AADC6CDA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2237" y="3677937"/>
            <a:ext cx="9160030" cy="681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DE71D2-17CD-644D-B4DC-926E0866A9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3303" y="4756511"/>
            <a:ext cx="5664299" cy="66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3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1226800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Example of evaluating DTFT from the z-plane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76E27-8FE1-804A-8A4C-2BAD1870EDEC}"/>
              </a:ext>
            </a:extLst>
          </p:cNvPr>
          <p:cNvSpPr txBox="1"/>
          <p:nvPr/>
        </p:nvSpPr>
        <p:spPr>
          <a:xfrm>
            <a:off x="1117600" y="2312124"/>
            <a:ext cx="52709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0070C0"/>
                </a:solidFill>
              </a:rPr>
              <a:t>Let us consider the particular case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357496-E647-3A44-AFB6-24D75C955168}"/>
              </a:ext>
            </a:extLst>
          </p:cNvPr>
          <p:cNvGrpSpPr/>
          <p:nvPr/>
        </p:nvGrpSpPr>
        <p:grpSpPr>
          <a:xfrm>
            <a:off x="1476103" y="3654127"/>
            <a:ext cx="10092347" cy="1002086"/>
            <a:chOff x="1476103" y="3654127"/>
            <a:chExt cx="10092347" cy="1002086"/>
          </a:xfrm>
        </p:grpSpPr>
        <p:graphicFrame>
          <p:nvGraphicFramePr>
            <p:cNvPr id="9" name="Object 4">
              <a:extLst>
                <a:ext uri="{FF2B5EF4-FFF2-40B4-BE49-F238E27FC236}">
                  <a16:creationId xmlns:a16="http://schemas.microsoft.com/office/drawing/2014/main" id="{FB6872B6-B091-8842-A2C7-B20DB2E0982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2461940"/>
                </p:ext>
              </p:extLst>
            </p:nvPr>
          </p:nvGraphicFramePr>
          <p:xfrm>
            <a:off x="1476103" y="3654127"/>
            <a:ext cx="9957534" cy="10020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66" name="Equation" r:id="rId3" imgW="93040200" imgH="9652000" progId="Equation.3">
                    <p:embed/>
                  </p:oleObj>
                </mc:Choice>
                <mc:Fallback>
                  <p:oleObj name="Equation" r:id="rId3" imgW="93040200" imgH="9652000" progId="Equation.3">
                    <p:embed/>
                    <p:pic>
                      <p:nvPicPr>
                        <p:cNvPr id="101380" name="Object 4">
                          <a:extLst>
                            <a:ext uri="{FF2B5EF4-FFF2-40B4-BE49-F238E27FC236}">
                              <a16:creationId xmlns:a16="http://schemas.microsoft.com/office/drawing/2014/main" id="{91B4284B-5CB1-AD4E-85C3-4330E83CA2C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6103" y="3654127"/>
                          <a:ext cx="9957534" cy="10020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9AA7C8-C4A0-1242-8AB9-723F997DBB80}"/>
                </a:ext>
              </a:extLst>
            </p:cNvPr>
            <p:cNvSpPr txBox="1"/>
            <p:nvPr/>
          </p:nvSpPr>
          <p:spPr>
            <a:xfrm>
              <a:off x="3946352" y="3989652"/>
              <a:ext cx="2696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;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65DC78-B163-4E49-8EDD-155D4F3CD260}"/>
                </a:ext>
              </a:extLst>
            </p:cNvPr>
            <p:cNvSpPr txBox="1"/>
            <p:nvPr/>
          </p:nvSpPr>
          <p:spPr>
            <a:xfrm>
              <a:off x="6454870" y="4016959"/>
              <a:ext cx="2696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;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7946E8-EC96-154F-A5CE-34B72730BC9F}"/>
                </a:ext>
              </a:extLst>
            </p:cNvPr>
            <p:cNvSpPr txBox="1"/>
            <p:nvPr/>
          </p:nvSpPr>
          <p:spPr>
            <a:xfrm>
              <a:off x="11298824" y="3989652"/>
              <a:ext cx="2696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243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Z-transform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D86B3C5-CBA3-3D45-B583-D66A7161B80B}"/>
                  </a:ext>
                </a:extLst>
              </p:cNvPr>
              <p:cNvSpPr/>
              <p:nvPr/>
            </p:nvSpPr>
            <p:spPr>
              <a:xfrm>
                <a:off x="1149471" y="1368390"/>
                <a:ext cx="1076410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 Consider a continuous signal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GB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that is sampled at discrete time samples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𝑛𝑇</m:t>
                    </m:r>
                  </m:oMath>
                </a14:m>
                <a:r>
                  <a:rPr lang="en-GB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D86B3C5-CBA3-3D45-B583-D66A7161B8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471" y="1368390"/>
                <a:ext cx="10764106" cy="430887"/>
              </a:xfrm>
              <a:prstGeom prst="rect">
                <a:avLst/>
              </a:prstGeom>
              <a:blipFill>
                <a:blip r:embed="rId4"/>
                <a:stretch>
                  <a:fillRect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F6E0613F-E8DE-B94E-A832-FEAA1CC7B24D}"/>
              </a:ext>
            </a:extLst>
          </p:cNvPr>
          <p:cNvGrpSpPr/>
          <p:nvPr/>
        </p:nvGrpSpPr>
        <p:grpSpPr>
          <a:xfrm>
            <a:off x="1617784" y="1904210"/>
            <a:ext cx="8109715" cy="4953790"/>
            <a:chOff x="1670538" y="2083836"/>
            <a:chExt cx="8109715" cy="4953790"/>
          </a:xfrm>
        </p:grpSpPr>
        <p:graphicFrame>
          <p:nvGraphicFramePr>
            <p:cNvPr id="9" name="Object 4">
              <a:extLst>
                <a:ext uri="{FF2B5EF4-FFF2-40B4-BE49-F238E27FC236}">
                  <a16:creationId xmlns:a16="http://schemas.microsoft.com/office/drawing/2014/main" id="{4695C950-222F-8846-ABC3-2800B26D8A9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53429442"/>
                </p:ext>
              </p:extLst>
            </p:nvPr>
          </p:nvGraphicFramePr>
          <p:xfrm>
            <a:off x="1796283" y="2083836"/>
            <a:ext cx="7983970" cy="4669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64" name="Microsoft Equation 3.0" r:id="rId5" imgW="140728700" imgH="82207100" progId="Equation.3">
                    <p:embed/>
                  </p:oleObj>
                </mc:Choice>
                <mc:Fallback>
                  <p:oleObj name="Microsoft Equation 3.0" r:id="rId5" imgW="140728700" imgH="82207100" progId="Equation.3">
                    <p:embed/>
                    <p:pic>
                      <p:nvPicPr>
                        <p:cNvPr id="37894" name="Object 4">
                          <a:extLst>
                            <a:ext uri="{FF2B5EF4-FFF2-40B4-BE49-F238E27FC236}">
                              <a16:creationId xmlns:a16="http://schemas.microsoft.com/office/drawing/2014/main" id="{823D8EDD-5AED-9E43-B0EA-84235393CB6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6283" y="2083836"/>
                          <a:ext cx="7983970" cy="4669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3C75C9-0937-5040-8296-AE2FF383D872}"/>
                </a:ext>
              </a:extLst>
            </p:cNvPr>
            <p:cNvSpPr txBox="1"/>
            <p:nvPr/>
          </p:nvSpPr>
          <p:spPr>
            <a:xfrm>
              <a:off x="1670538" y="5837297"/>
              <a:ext cx="4425462" cy="1200329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rgbClr val="FF0000"/>
                  </a:solidFill>
                </a:rPr>
                <a:t>z is complex valued</a:t>
              </a:r>
            </a:p>
            <a:p>
              <a:endParaRPr lang="en-US" dirty="0">
                <a:solidFill>
                  <a:srgbClr val="FF0000"/>
                </a:solidFill>
              </a:endParaRPr>
            </a:p>
            <a:p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FE756D-17CA-D044-B8B9-21568B07F5D0}"/>
              </a:ext>
            </a:extLst>
          </p:cNvPr>
          <p:cNvSpPr txBox="1"/>
          <p:nvPr/>
        </p:nvSpPr>
        <p:spPr>
          <a:xfrm>
            <a:off x="3541280" y="3964967"/>
            <a:ext cx="4187737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504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1226800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Example of evaluating DTFT from the z-plane</a:t>
            </a:r>
          </a:p>
        </p:txBody>
      </p:sp>
      <p:graphicFrame>
        <p:nvGraphicFramePr>
          <p:cNvPr id="10" name="Group 88">
            <a:extLst>
              <a:ext uri="{FF2B5EF4-FFF2-40B4-BE49-F238E27FC236}">
                <a16:creationId xmlns:a16="http://schemas.microsoft.com/office/drawing/2014/main" id="{4A8983D2-B9B5-254F-B779-CE31030EB7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0311452"/>
              </p:ext>
            </p:extLst>
          </p:nvPr>
        </p:nvGraphicFramePr>
        <p:xfrm>
          <a:off x="1410187" y="1422469"/>
          <a:ext cx="10282445" cy="5176707"/>
        </p:xfrm>
        <a:graphic>
          <a:graphicData uri="http://schemas.openxmlformats.org/drawingml/2006/table">
            <a:tbl>
              <a:tblPr/>
              <a:tblGrid>
                <a:gridCol w="1394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5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2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94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366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Ω</a:t>
                      </a:r>
                    </a:p>
                  </a:txBody>
                  <a:tcPr marL="110642" marR="110642" marT="41569" marB="415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H(</a:t>
                      </a:r>
                      <a:r>
                        <a:rPr kumimoji="0" lang="el-GR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Ω</a:t>
                      </a:r>
                      <a:r>
                        <a:rPr kumimoji="0" lang="en-GB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el-GR" sz="2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10642" marR="110642" marT="41569" marB="41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|H(</a:t>
                      </a:r>
                      <a:r>
                        <a:rPr kumimoji="0" lang="el-GR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Ω</a:t>
                      </a: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)|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Mag</a:t>
                      </a:r>
                      <a:endParaRPr kumimoji="0" lang="el-GR" sz="2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10642" marR="110642" marT="41569" marB="41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&lt;[H(</a:t>
                      </a:r>
                      <a:r>
                        <a:rPr kumimoji="0" lang="el-GR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Ω</a:t>
                      </a: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Phase</a:t>
                      </a:r>
                      <a:endParaRPr kumimoji="0" lang="el-GR" sz="2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10642" marR="110642" marT="41569" marB="41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1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</a:t>
                      </a:r>
                      <a:r>
                        <a:rPr kumimoji="0" lang="el-GR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π</a:t>
                      </a:r>
                    </a:p>
                  </a:txBody>
                  <a:tcPr marL="110642" marR="110642" marT="41569" marB="415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1/(1+</a:t>
                      </a: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0.5)</a:t>
                      </a:r>
                      <a:endParaRPr kumimoji="0" lang="el-GR" sz="2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10642" marR="110642" marT="41569" marB="41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0.667</a:t>
                      </a:r>
                      <a:endParaRPr kumimoji="0" lang="el-GR" sz="2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10642" marR="110642" marT="41569" marB="41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marL="110642" marR="110642" marT="41569" marB="41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1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</a:t>
                      </a: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r>
                        <a:rPr kumimoji="0" lang="el-GR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π</a:t>
                      </a: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/4</a:t>
                      </a:r>
                      <a:endParaRPr kumimoji="0" lang="el-GR" sz="2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10642" marR="110642" marT="41569" marB="415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1/[1-0.5{-.707+j.707}]</a:t>
                      </a:r>
                    </a:p>
                  </a:txBody>
                  <a:tcPr marL="110642" marR="110642" marT="41569" marB="41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0.715</a:t>
                      </a:r>
                    </a:p>
                  </a:txBody>
                  <a:tcPr marL="110642" marR="110642" marT="41569" marB="41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0.255</a:t>
                      </a:r>
                    </a:p>
                  </a:txBody>
                  <a:tcPr marL="110642" marR="110642" marT="41569" marB="41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1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</a:t>
                      </a:r>
                      <a:r>
                        <a:rPr kumimoji="0" lang="el-GR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π</a:t>
                      </a: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/2</a:t>
                      </a:r>
                      <a:endParaRPr kumimoji="0" lang="el-GR" sz="2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10642" marR="110642" marT="41569" marB="415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1/[1-0.5(j)]</a:t>
                      </a:r>
                    </a:p>
                  </a:txBody>
                  <a:tcPr marL="110642" marR="110642" marT="41569" marB="41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0.894</a:t>
                      </a:r>
                    </a:p>
                  </a:txBody>
                  <a:tcPr marL="110642" marR="110642" marT="41569" marB="41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0.464</a:t>
                      </a:r>
                    </a:p>
                  </a:txBody>
                  <a:tcPr marL="110642" marR="110642" marT="41569" marB="41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1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</a:t>
                      </a:r>
                      <a:r>
                        <a:rPr kumimoji="0" lang="el-GR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π</a:t>
                      </a: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/4</a:t>
                      </a:r>
                      <a:endParaRPr kumimoji="0" lang="el-GR" sz="2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10642" marR="110642" marT="41569" marB="415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1/[1-0.5{.707+j.707}]</a:t>
                      </a:r>
                    </a:p>
                  </a:txBody>
                  <a:tcPr marL="110642" marR="110642" marT="41569" marB="41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1.357</a:t>
                      </a:r>
                    </a:p>
                  </a:txBody>
                  <a:tcPr marL="110642" marR="110642" marT="41569" marB="41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</a:t>
                      </a:r>
                    </a:p>
                  </a:txBody>
                  <a:tcPr marL="110642" marR="110642" marT="41569" marB="41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11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marL="110642" marR="110642" marT="41569" marB="415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1/(1-</a:t>
                      </a:r>
                      <a:r>
                        <a:rPr kumimoji="0" lang="en-GB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0.5)</a:t>
                      </a:r>
                      <a:endParaRPr kumimoji="0" lang="el-GR" sz="2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10642" marR="110642" marT="41569" marB="41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endParaRPr kumimoji="0" lang="el-GR" sz="2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10642" marR="110642" marT="41569" marB="41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marL="110642" marR="110642" marT="41569" marB="41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11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π</a:t>
                      </a: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/4</a:t>
                      </a:r>
                      <a:endParaRPr kumimoji="0" lang="en-GB" sz="2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10642" marR="110642" marT="41569" marB="415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1/[1-0.5{.707-j.707}]</a:t>
                      </a:r>
                    </a:p>
                  </a:txBody>
                  <a:tcPr marL="110642" marR="110642" marT="41569" marB="41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1.357</a:t>
                      </a:r>
                    </a:p>
                  </a:txBody>
                  <a:tcPr marL="110642" marR="110642" marT="41569" marB="41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-0.5</a:t>
                      </a:r>
                    </a:p>
                  </a:txBody>
                  <a:tcPr marL="110642" marR="110642" marT="41569" marB="41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11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π</a:t>
                      </a: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/2</a:t>
                      </a:r>
                      <a:endParaRPr kumimoji="0" lang="en-GB" sz="2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10642" marR="110642" marT="41569" marB="415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1/[1-0.5(-j)]</a:t>
                      </a:r>
                    </a:p>
                  </a:txBody>
                  <a:tcPr marL="110642" marR="110642" marT="41569" marB="41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0.894</a:t>
                      </a:r>
                    </a:p>
                  </a:txBody>
                  <a:tcPr marL="110642" marR="110642" marT="41569" marB="41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-0.464</a:t>
                      </a:r>
                    </a:p>
                  </a:txBody>
                  <a:tcPr marL="110642" marR="110642" marT="41569" marB="41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11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r>
                        <a:rPr kumimoji="0" lang="el-GR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π</a:t>
                      </a: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/4</a:t>
                      </a:r>
                      <a:endParaRPr kumimoji="0" lang="en-GB" sz="2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10642" marR="110642" marT="41569" marB="415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1/[1-0.5{-.707-j.707}]</a:t>
                      </a:r>
                    </a:p>
                  </a:txBody>
                  <a:tcPr marL="110642" marR="110642" marT="41569" marB="41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0.715</a:t>
                      </a:r>
                    </a:p>
                  </a:txBody>
                  <a:tcPr marL="110642" marR="110642" marT="41569" marB="41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-0.255</a:t>
                      </a:r>
                    </a:p>
                  </a:txBody>
                  <a:tcPr marL="110642" marR="110642" marT="41569" marB="41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11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π</a:t>
                      </a:r>
                      <a:endParaRPr kumimoji="0" lang="en-GB" sz="2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10642" marR="110642" marT="41569" marB="415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1/(1+0.5)</a:t>
                      </a:r>
                    </a:p>
                  </a:txBody>
                  <a:tcPr marL="110642" marR="110642" marT="41569" marB="41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0.667</a:t>
                      </a:r>
                    </a:p>
                  </a:txBody>
                  <a:tcPr marL="110642" marR="110642" marT="41569" marB="41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marL="110642" marR="110642" marT="41569" marB="415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7224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1226800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Sketching the Magnitude and Phase response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B14D3471-B951-034E-9200-9E269EB69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43" y="1238942"/>
            <a:ext cx="5656400" cy="5090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226D5E7E-57B8-9D4B-966D-1B1E6A88A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29" y="1197739"/>
            <a:ext cx="5749371" cy="5172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29A1BD-2A78-BF47-AA7C-99CE17A849C4}"/>
                  </a:ext>
                </a:extLst>
              </p:cNvPr>
              <p:cNvSpPr txBox="1"/>
              <p:nvPr/>
            </p:nvSpPr>
            <p:spPr>
              <a:xfrm>
                <a:off x="1241280" y="6136721"/>
                <a:ext cx="396006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	                	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GB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29A1BD-2A78-BF47-AA7C-99CE17A84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80" y="6136721"/>
                <a:ext cx="396006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D74778-BD6C-BE4D-A680-D0961BDE1509}"/>
                  </a:ext>
                </a:extLst>
              </p:cNvPr>
              <p:cNvSpPr txBox="1"/>
              <p:nvPr/>
            </p:nvSpPr>
            <p:spPr>
              <a:xfrm>
                <a:off x="6533694" y="6123657"/>
                <a:ext cx="396006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	                	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GB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D74778-BD6C-BE4D-A680-D0961BDE1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694" y="6123657"/>
                <a:ext cx="3960068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210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0743474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How to use the Freq. Response plots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EDDE45-3589-6444-8DC1-DB04C4428E99}"/>
              </a:ext>
            </a:extLst>
          </p:cNvPr>
          <p:cNvSpPr/>
          <p:nvPr/>
        </p:nvSpPr>
        <p:spPr>
          <a:xfrm>
            <a:off x="3215549" y="1934988"/>
            <a:ext cx="1619794" cy="975641"/>
          </a:xfrm>
          <a:prstGeom prst="rect">
            <a:avLst/>
          </a:prstGeom>
          <a:solidFill>
            <a:schemeClr val="bg2"/>
          </a:solidFill>
          <a:ln w="349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ln>
                  <a:solidFill>
                    <a:schemeClr val="bg2"/>
                  </a:solidFill>
                </a:ln>
                <a:solidFill>
                  <a:srgbClr val="000000"/>
                </a:solidFill>
              </a:rPr>
              <a:t>Sampler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6D1977-ABC0-D744-A862-F17878A33F29}"/>
              </a:ext>
            </a:extLst>
          </p:cNvPr>
          <p:cNvCxnSpPr>
            <a:cxnSpLocks/>
          </p:cNvCxnSpPr>
          <p:nvPr/>
        </p:nvCxnSpPr>
        <p:spPr>
          <a:xfrm>
            <a:off x="2030702" y="2422809"/>
            <a:ext cx="1184847" cy="0"/>
          </a:xfrm>
          <a:prstGeom prst="straightConnector1">
            <a:avLst/>
          </a:prstGeom>
          <a:ln w="476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8CB1CD-AF7B-2C4F-903D-D3BF4C8B1DE4}"/>
              </a:ext>
            </a:extLst>
          </p:cNvPr>
          <p:cNvCxnSpPr>
            <a:cxnSpLocks/>
          </p:cNvCxnSpPr>
          <p:nvPr/>
        </p:nvCxnSpPr>
        <p:spPr>
          <a:xfrm>
            <a:off x="9157063" y="2415529"/>
            <a:ext cx="1304266" cy="0"/>
          </a:xfrm>
          <a:prstGeom prst="straightConnector1">
            <a:avLst/>
          </a:prstGeom>
          <a:ln w="476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91DF35-3944-1F48-A547-534E2C689968}"/>
                  </a:ext>
                </a:extLst>
              </p:cNvPr>
              <p:cNvSpPr/>
              <p:nvPr/>
            </p:nvSpPr>
            <p:spPr>
              <a:xfrm>
                <a:off x="6233002" y="1934987"/>
                <a:ext cx="2924061" cy="975641"/>
              </a:xfrm>
              <a:prstGeom prst="rect">
                <a:avLst/>
              </a:prstGeom>
              <a:solidFill>
                <a:schemeClr val="bg2"/>
              </a:solidFill>
              <a:ln w="3492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b="1" dirty="0">
                    <a:ln>
                      <a:solidFill>
                        <a:schemeClr val="bg2"/>
                      </a:solidFill>
                    </a:ln>
                    <a:solidFill>
                      <a:srgbClr val="000000"/>
                    </a:solidFill>
                  </a:rPr>
                  <a:t>h[n]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200" b="1" i="1" dirty="0" smtClean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200" b="1" i="1" dirty="0" smtClean="0">
                        <a:ln>
                          <a:solidFill>
                            <a:schemeClr val="bg2"/>
                          </a:solidFill>
                        </a:ln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sz="2200" b="1" i="1" dirty="0" smtClean="0">
                            <a:ln>
                              <a:solidFill>
                                <a:schemeClr val="bg2"/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ln>
                              <a:solidFill>
                                <a:schemeClr val="bg2"/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  <m:sup>
                        <m:r>
                          <a:rPr lang="en-US" sz="2200" b="1" i="1" dirty="0" smtClean="0">
                            <a:ln>
                              <a:solidFill>
                                <a:schemeClr val="bg2"/>
                              </a:solidFill>
                            </a:ln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200" b="1" dirty="0">
                    <a:ln>
                      <a:solidFill>
                        <a:schemeClr val="bg2"/>
                      </a:solidFill>
                    </a:ln>
                    <a:solidFill>
                      <a:srgbClr val="000000"/>
                    </a:solidFill>
                  </a:rPr>
                  <a:t>u[n]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91DF35-3944-1F48-A547-534E2C6899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002" y="1934987"/>
                <a:ext cx="2924061" cy="9756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4925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000C3E-E24D-834D-8DF8-BD3232DAC9E4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835343" y="2422808"/>
            <a:ext cx="1397659" cy="1432"/>
          </a:xfrm>
          <a:prstGeom prst="straightConnector1">
            <a:avLst/>
          </a:prstGeom>
          <a:ln w="476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92FF8B-198C-654D-8D36-DBBABA70BA7A}"/>
                  </a:ext>
                </a:extLst>
              </p:cNvPr>
              <p:cNvSpPr txBox="1"/>
              <p:nvPr/>
            </p:nvSpPr>
            <p:spPr>
              <a:xfrm>
                <a:off x="3017519" y="1405800"/>
                <a:ext cx="1677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1000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92FF8B-198C-654D-8D36-DBBABA70B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519" y="1405800"/>
                <a:ext cx="1677832" cy="369332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5F6F05-181E-C244-9665-40F0D78CDE0C}"/>
                  </a:ext>
                </a:extLst>
              </p:cNvPr>
              <p:cNvSpPr txBox="1"/>
              <p:nvPr/>
            </p:nvSpPr>
            <p:spPr>
              <a:xfrm>
                <a:off x="1090815" y="1517961"/>
                <a:ext cx="1350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dirty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=500 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5F6F05-181E-C244-9665-40F0D78CD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815" y="1517961"/>
                <a:ext cx="1350050" cy="369332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1EECFA-77AF-AD4D-A4CE-E7F57BE30493}"/>
                  </a:ext>
                </a:extLst>
              </p:cNvPr>
              <p:cNvSpPr txBox="1"/>
              <p:nvPr/>
            </p:nvSpPr>
            <p:spPr>
              <a:xfrm>
                <a:off x="1014962" y="1985626"/>
                <a:ext cx="1501757" cy="378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i="1" dirty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1EECFA-77AF-AD4D-A4CE-E7F57BE30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62" y="1985626"/>
                <a:ext cx="1501757" cy="378245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63509D-7D8F-BB4D-B2B1-EAD9C8661AC3}"/>
                  </a:ext>
                </a:extLst>
              </p:cNvPr>
              <p:cNvSpPr txBox="1"/>
              <p:nvPr/>
            </p:nvSpPr>
            <p:spPr>
              <a:xfrm>
                <a:off x="9157063" y="2010335"/>
                <a:ext cx="16173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𝑠𝑠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63509D-7D8F-BB4D-B2B1-EAD9C8661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7063" y="2010335"/>
                <a:ext cx="1617302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E6366FD7-61F4-EF44-A847-AC1A2B0CE2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0124" y="3303278"/>
            <a:ext cx="4208096" cy="30826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E235A8-ED74-1941-B077-C3554379B107}"/>
              </a:ext>
            </a:extLst>
          </p:cNvPr>
          <p:cNvCxnSpPr>
            <a:cxnSpLocks/>
          </p:cNvCxnSpPr>
          <p:nvPr/>
        </p:nvCxnSpPr>
        <p:spPr>
          <a:xfrm>
            <a:off x="5300304" y="2452648"/>
            <a:ext cx="0" cy="822222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28">
            <a:extLst>
              <a:ext uri="{FF2B5EF4-FFF2-40B4-BE49-F238E27FC236}">
                <a16:creationId xmlns:a16="http://schemas.microsoft.com/office/drawing/2014/main" id="{3A5BC4EC-BCA0-8B46-BC98-9CD3DDCC50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6338777"/>
              </p:ext>
            </p:extLst>
          </p:nvPr>
        </p:nvGraphicFramePr>
        <p:xfrm>
          <a:off x="3598453" y="3942637"/>
          <a:ext cx="3871438" cy="1412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7" name="Equation" r:id="rId9" imgW="43294300" imgH="15798800" progId="Equation.3">
                  <p:embed/>
                </p:oleObj>
              </mc:Choice>
              <mc:Fallback>
                <p:oleObj name="Equation" r:id="rId9" imgW="43294300" imgH="15798800" progId="Equation.3">
                  <p:embed/>
                  <p:pic>
                    <p:nvPicPr>
                      <p:cNvPr id="105491" name="Object 28">
                        <a:extLst>
                          <a:ext uri="{FF2B5EF4-FFF2-40B4-BE49-F238E27FC236}">
                            <a16:creationId xmlns:a16="http://schemas.microsoft.com/office/drawing/2014/main" id="{26A5234B-7A59-C84A-AED6-EC19CB55F5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8453" y="3942637"/>
                        <a:ext cx="3871438" cy="14127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Box 30">
                <a:extLst>
                  <a:ext uri="{FF2B5EF4-FFF2-40B4-BE49-F238E27FC236}">
                    <a16:creationId xmlns:a16="http://schemas.microsoft.com/office/drawing/2014/main" id="{227CEC21-A29C-E040-9861-BA2F48075D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9963" y="5592763"/>
                <a:ext cx="9950586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GB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Note: If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GB" alt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GB" alt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GB" alt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</m:t>
                    </m:r>
                    <m:r>
                      <m:rPr>
                        <m:sty m:val="p"/>
                      </m:rPr>
                      <a:rPr lang="en-GB" alt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cos</m:t>
                    </m:r>
                    <m:r>
                      <a:rPr lang="en-GB" alt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⁡(</m:t>
                    </m:r>
                    <m:r>
                      <a:rPr lang="en-GB" altLang="en-US" sz="2400" i="1" dirty="0" err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𝑤𝑡</m:t>
                    </m:r>
                    <m:r>
                      <a:rPr lang="en-GB" altLang="en-US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 </m:t>
                    </m:r>
                  </m:oMath>
                </a14:m>
                <a:r>
                  <a:rPr lang="en-GB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GB" altLang="en-US" sz="2400" i="1" baseline="-2500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𝑠𝑠</m:t>
                    </m:r>
                    <m:r>
                      <a:rPr lang="en-GB" alt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[</m:t>
                    </m:r>
                    <m:r>
                      <a:rPr lang="en-GB" alt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GB" alt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GB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=Real[0.894e </a:t>
                </a:r>
                <a:r>
                  <a:rPr lang="en-GB" altLang="en-US" sz="2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j(</a:t>
                </a:r>
                <a:r>
                  <a:rPr lang="el-GR" altLang="en-US" sz="2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π</a:t>
                </a:r>
                <a:r>
                  <a:rPr lang="en-GB" altLang="en-US" sz="2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n/2 – 0.464)</a:t>
                </a:r>
                <a:r>
                  <a:rPr lang="en-GB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] </a:t>
                </a:r>
              </a:p>
              <a:p>
                <a:pPr eaLnBrk="1" hangingPunct="1">
                  <a:spcBef>
                    <a:spcPct val="50000"/>
                  </a:spcBef>
                </a:pPr>
                <a:r>
                  <a:rPr lang="en-GB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=  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0.894 </m:t>
                    </m:r>
                    <m:r>
                      <m:rPr>
                        <m:sty m:val="p"/>
                      </m:rPr>
                      <a:rPr lang="en-GB" alt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cos</m:t>
                    </m:r>
                    <m:r>
                      <a:rPr lang="en-GB" alt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⁡(</m:t>
                    </m:r>
                    <m:r>
                      <a:rPr lang="el-GR" altLang="en-US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𝜋</m:t>
                    </m:r>
                    <m:r>
                      <a:rPr lang="en-GB" altLang="en-US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GB" altLang="en-US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/2 – 0.464)</m:t>
                    </m:r>
                  </m:oMath>
                </a14:m>
                <a:endParaRPr lang="el-GR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 Box 30">
                <a:extLst>
                  <a:ext uri="{FF2B5EF4-FFF2-40B4-BE49-F238E27FC236}">
                    <a16:creationId xmlns:a16="http://schemas.microsoft.com/office/drawing/2014/main" id="{227CEC21-A29C-E040-9861-BA2F48075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9963" y="5592763"/>
                <a:ext cx="9950586" cy="1015663"/>
              </a:xfrm>
              <a:prstGeom prst="rect">
                <a:avLst/>
              </a:prstGeom>
              <a:blipFill>
                <a:blip r:embed="rId11"/>
                <a:stretch>
                  <a:fillRect l="-1020" t="-4938" b="-1234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98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0704286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How to use the Freq. Response plots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3300EE-7240-2E47-A370-0C73EA8E3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2109655"/>
            <a:ext cx="92456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FF366-A9B8-8241-A3D1-63904EFD7241}"/>
                  </a:ext>
                </a:extLst>
              </p:cNvPr>
              <p:cNvSpPr txBox="1"/>
              <p:nvPr/>
            </p:nvSpPr>
            <p:spPr>
              <a:xfrm>
                <a:off x="6712206" y="6358489"/>
                <a:ext cx="3609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	                 	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GB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FF366-A9B8-8241-A3D1-63904EFD7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206" y="6358489"/>
                <a:ext cx="3609864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29A1BD-2A78-BF47-AA7C-99CE17A849C4}"/>
                  </a:ext>
                </a:extLst>
              </p:cNvPr>
              <p:cNvSpPr txBox="1"/>
              <p:nvPr/>
            </p:nvSpPr>
            <p:spPr>
              <a:xfrm>
                <a:off x="2137793" y="6358488"/>
                <a:ext cx="3609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	                     	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GB" dirty="0"/>
              </a:p>
              <a:p>
                <a:r>
                  <a:rPr lang="en-US" dirty="0"/>
                  <a:t> 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29A1BD-2A78-BF47-AA7C-99CE17A84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93" y="6358488"/>
                <a:ext cx="360986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28">
            <a:extLst>
              <a:ext uri="{FF2B5EF4-FFF2-40B4-BE49-F238E27FC236}">
                <a16:creationId xmlns:a16="http://schemas.microsoft.com/office/drawing/2014/main" id="{393C8069-DC4F-4944-A38E-6058E1102B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2935166"/>
              </p:ext>
            </p:extLst>
          </p:nvPr>
        </p:nvGraphicFramePr>
        <p:xfrm>
          <a:off x="4160281" y="872865"/>
          <a:ext cx="3871438" cy="1412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1" name="Equation" r:id="rId6" imgW="43294300" imgH="15798800" progId="Equation.3">
                  <p:embed/>
                </p:oleObj>
              </mc:Choice>
              <mc:Fallback>
                <p:oleObj name="Equation" r:id="rId6" imgW="43294300" imgH="15798800" progId="Equation.3">
                  <p:embed/>
                  <p:pic>
                    <p:nvPicPr>
                      <p:cNvPr id="24" name="Object 28">
                        <a:extLst>
                          <a:ext uri="{FF2B5EF4-FFF2-40B4-BE49-F238E27FC236}">
                            <a16:creationId xmlns:a16="http://schemas.microsoft.com/office/drawing/2014/main" id="{3A5BC4EC-BCA0-8B46-BC98-9CD3DDCC50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281" y="872865"/>
                        <a:ext cx="3871438" cy="14127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6788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0704286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Some Common DTFTs</a:t>
            </a: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78F820C6-A51F-1F4D-A44B-120921F5A3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128989"/>
              </p:ext>
            </p:extLst>
          </p:nvPr>
        </p:nvGraphicFramePr>
        <p:xfrm>
          <a:off x="3792695" y="916984"/>
          <a:ext cx="5654358" cy="6733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1" name="Microsoft Equation 3.0" r:id="rId3" imgW="71386700" imgH="84848700" progId="Equation.3">
                  <p:embed/>
                </p:oleObj>
              </mc:Choice>
              <mc:Fallback>
                <p:oleObj name="Microsoft Equation 3.0" r:id="rId3" imgW="71386700" imgH="84848700" progId="Equation.3">
                  <p:embed/>
                  <p:pic>
                    <p:nvPicPr>
                      <p:cNvPr id="125958" name="Object 4">
                        <a:extLst>
                          <a:ext uri="{FF2B5EF4-FFF2-40B4-BE49-F238E27FC236}">
                            <a16:creationId xmlns:a16="http://schemas.microsoft.com/office/drawing/2014/main" id="{173E1882-0709-DB44-922C-12C4F64F22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2695" y="916984"/>
                        <a:ext cx="5654358" cy="67335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0684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0704286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Poles and Zeros of the system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CBF04A-45E3-7140-91AB-5DF6C1136AD2}"/>
                  </a:ext>
                </a:extLst>
              </p:cNvPr>
              <p:cNvSpPr txBox="1"/>
              <p:nvPr/>
            </p:nvSpPr>
            <p:spPr>
              <a:xfrm>
                <a:off x="1117600" y="1423852"/>
                <a:ext cx="10704286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200" dirty="0"/>
                  <a:t>Drawing a plot of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200" i="1" dirty="0"/>
                  <a:t> </a:t>
                </a:r>
                <a:r>
                  <a:rPr lang="en-GB" sz="2200" dirty="0"/>
                  <a:t>versus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2200" dirty="0"/>
                  <a:t> on the complex z-plane in the ROC provides some useful insight into the characteristics of the discrete system.  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200" dirty="0"/>
                  <a:t>values of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2200" dirty="0"/>
                  <a:t> for which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GB" sz="2200" i="1" dirty="0"/>
                  <a:t> </a:t>
                </a:r>
                <a:r>
                  <a:rPr lang="en-GB" sz="2200" dirty="0"/>
                  <a:t>correspond to the </a:t>
                </a:r>
                <a:r>
                  <a:rPr lang="en-GB" sz="2200" b="1" dirty="0">
                    <a:solidFill>
                      <a:srgbClr val="0070C0"/>
                    </a:solidFill>
                  </a:rPr>
                  <a:t>zeros</a:t>
                </a:r>
                <a:r>
                  <a:rPr lang="en-GB" sz="2200" b="1" dirty="0"/>
                  <a:t> </a:t>
                </a:r>
                <a:r>
                  <a:rPr lang="en-GB" sz="2200" dirty="0"/>
                  <a:t>of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200" dirty="0"/>
                  <a:t> (denoted as </a:t>
                </a:r>
                <a:r>
                  <a:rPr lang="en-GB" sz="2200" b="1" dirty="0">
                    <a:solidFill>
                      <a:srgbClr val="0070C0"/>
                    </a:solidFill>
                  </a:rPr>
                  <a:t>O</a:t>
                </a:r>
                <a:r>
                  <a:rPr lang="en-GB" sz="220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200" dirty="0"/>
                  <a:t>values of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2200" dirty="0"/>
                  <a:t> for which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=∞ </m:t>
                    </m:r>
                  </m:oMath>
                </a14:m>
                <a:r>
                  <a:rPr lang="en-GB" sz="2200" dirty="0"/>
                  <a:t>correspond to the </a:t>
                </a:r>
                <a:r>
                  <a:rPr lang="en-GB" sz="2200" b="1" dirty="0">
                    <a:solidFill>
                      <a:srgbClr val="0070C0"/>
                    </a:solidFill>
                  </a:rPr>
                  <a:t>poles</a:t>
                </a:r>
                <a:r>
                  <a:rPr lang="en-GB" sz="2200" b="1" dirty="0"/>
                  <a:t> </a:t>
                </a:r>
                <a:r>
                  <a:rPr lang="en-GB" sz="2200" dirty="0"/>
                  <a:t>of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200" dirty="0"/>
                  <a:t> (denoted as </a:t>
                </a:r>
                <a:r>
                  <a:rPr lang="en-GB" sz="2200" b="1" dirty="0">
                    <a:solidFill>
                      <a:srgbClr val="0070C0"/>
                    </a:solidFill>
                  </a:rPr>
                  <a:t>X</a:t>
                </a:r>
                <a:r>
                  <a:rPr lang="en-GB" sz="2200" dirty="0"/>
                  <a:t>). 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200" dirty="0"/>
                  <a:t>Plotting these onto the z-plane yields the </a:t>
                </a:r>
                <a:r>
                  <a:rPr lang="en-GB" sz="2200" b="1" dirty="0">
                    <a:solidFill>
                      <a:srgbClr val="0070C0"/>
                    </a:solidFill>
                  </a:rPr>
                  <a:t>pole-zero diagram </a:t>
                </a:r>
                <a:r>
                  <a:rPr lang="en-GB" sz="2200" dirty="0"/>
                  <a:t>of the system function. The Pole-Zero diagram depicts the extreme values of the function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200" dirty="0"/>
                  <a:t>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CBF04A-45E3-7140-91AB-5DF6C1136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00" y="1423852"/>
                <a:ext cx="10704286" cy="3416320"/>
              </a:xfrm>
              <a:prstGeom prst="rect">
                <a:avLst/>
              </a:prstGeom>
              <a:blipFill>
                <a:blip r:embed="rId2"/>
                <a:stretch>
                  <a:fillRect l="-592" t="-1481" r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53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0704286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Poles and Zeros of the system function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FE3C9B-1430-444D-A839-2D1482656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43" y="2151853"/>
            <a:ext cx="2849121" cy="91791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295F900-F483-6547-9161-D0BAB3C4B108}"/>
              </a:ext>
            </a:extLst>
          </p:cNvPr>
          <p:cNvGrpSpPr/>
          <p:nvPr/>
        </p:nvGrpSpPr>
        <p:grpSpPr>
          <a:xfrm>
            <a:off x="4532811" y="1528355"/>
            <a:ext cx="6950437" cy="4606332"/>
            <a:chOff x="4532811" y="1528355"/>
            <a:chExt cx="6950437" cy="46063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33B456-DC41-2E4C-8D97-722D77BD49BE}"/>
                </a:ext>
              </a:extLst>
            </p:cNvPr>
            <p:cNvGrpSpPr/>
            <p:nvPr/>
          </p:nvGrpSpPr>
          <p:grpSpPr>
            <a:xfrm>
              <a:off x="4532811" y="1528355"/>
              <a:ext cx="6784319" cy="4606332"/>
              <a:chOff x="2860766" y="2286000"/>
              <a:chExt cx="7171508" cy="457200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B86CF57-3C4D-A640-A879-AC9A4077D3F7}"/>
                  </a:ext>
                </a:extLst>
              </p:cNvPr>
              <p:cNvSpPr/>
              <p:nvPr/>
            </p:nvSpPr>
            <p:spPr>
              <a:xfrm>
                <a:off x="4511039" y="3034117"/>
                <a:ext cx="3483429" cy="3484800"/>
              </a:xfrm>
              <a:prstGeom prst="ellipse">
                <a:avLst/>
              </a:prstGeom>
              <a:noFill/>
              <a:ln w="63500">
                <a:solidFill>
                  <a:schemeClr val="accent4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26CF321B-159F-564F-A513-E149384ADD65}"/>
                  </a:ext>
                </a:extLst>
              </p:cNvPr>
              <p:cNvCxnSpPr/>
              <p:nvPr/>
            </p:nvCxnSpPr>
            <p:spPr>
              <a:xfrm>
                <a:off x="2860766" y="4794069"/>
                <a:ext cx="7171508" cy="0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0488FCDF-0A02-7B4C-A44D-711AFF822D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52753" y="2286000"/>
                <a:ext cx="2" cy="4572000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DFFB85D-4B17-5C41-9EB8-9F8E28153EC3}"/>
                </a:ext>
              </a:extLst>
            </p:cNvPr>
            <p:cNvSpPr txBox="1"/>
            <p:nvPr/>
          </p:nvSpPr>
          <p:spPr>
            <a:xfrm>
              <a:off x="10554789" y="4362994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Real(z)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F0815E-1D30-C24F-A17E-E940F86A9033}"/>
                </a:ext>
              </a:extLst>
            </p:cNvPr>
            <p:cNvSpPr txBox="1"/>
            <p:nvPr/>
          </p:nvSpPr>
          <p:spPr>
            <a:xfrm>
              <a:off x="8007531" y="1724297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Im</a:t>
              </a:r>
              <a:r>
                <a:rPr lang="en-US" dirty="0"/>
                <a:t>(z)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048D3F-B582-7946-9B73-ED04765724F2}"/>
                </a:ext>
              </a:extLst>
            </p:cNvPr>
            <p:cNvSpPr txBox="1"/>
            <p:nvPr/>
          </p:nvSpPr>
          <p:spPr>
            <a:xfrm>
              <a:off x="10202091" y="1685109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z-plane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99084D-1FFC-524B-97CD-62450C35EB70}"/>
                </a:ext>
              </a:extLst>
            </p:cNvPr>
            <p:cNvSpPr txBox="1"/>
            <p:nvPr/>
          </p:nvSpPr>
          <p:spPr>
            <a:xfrm>
              <a:off x="6570617" y="3814353"/>
              <a:ext cx="3257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09D847-1BC0-4141-A862-B8AA7371144D}"/>
                </a:ext>
              </a:extLst>
            </p:cNvPr>
            <p:cNvSpPr txBox="1"/>
            <p:nvPr/>
          </p:nvSpPr>
          <p:spPr>
            <a:xfrm>
              <a:off x="6445690" y="4178328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-0.5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C02867-930F-874F-B5C7-AA8F9CF35209}"/>
                </a:ext>
              </a:extLst>
            </p:cNvPr>
            <p:cNvSpPr txBox="1"/>
            <p:nvPr/>
          </p:nvSpPr>
          <p:spPr>
            <a:xfrm>
              <a:off x="4722382" y="3817925"/>
              <a:ext cx="394011" cy="427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D1B74D-C039-6848-8A6D-29EF25E8CAD9}"/>
                </a:ext>
              </a:extLst>
            </p:cNvPr>
            <p:cNvSpPr txBox="1"/>
            <p:nvPr/>
          </p:nvSpPr>
          <p:spPr>
            <a:xfrm>
              <a:off x="4652821" y="4216789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6F2CCE-A2B2-B14F-9E9A-F65DF3817604}"/>
                </a:ext>
              </a:extLst>
            </p:cNvPr>
            <p:cNvSpPr txBox="1"/>
            <p:nvPr/>
          </p:nvSpPr>
          <p:spPr>
            <a:xfrm>
              <a:off x="9389345" y="4019715"/>
              <a:ext cx="3417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074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0704286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Poles and Zeros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8B4C32-431A-FC4E-950B-7C93528079B9}"/>
              </a:ext>
            </a:extLst>
          </p:cNvPr>
          <p:cNvGrpSpPr/>
          <p:nvPr/>
        </p:nvGrpSpPr>
        <p:grpSpPr>
          <a:xfrm>
            <a:off x="1148079" y="1153310"/>
            <a:ext cx="10804435" cy="5642314"/>
            <a:chOff x="1148079" y="1153310"/>
            <a:chExt cx="10804435" cy="564231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6F49E42-31DC-2C45-ACA0-A6D5882A9608}"/>
                    </a:ext>
                  </a:extLst>
                </p:cNvPr>
                <p:cNvSpPr/>
                <p:nvPr/>
              </p:nvSpPr>
              <p:spPr>
                <a:xfrm>
                  <a:off x="1148079" y="1153310"/>
                  <a:ext cx="10804435" cy="56423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609600" indent="-609600">
                    <a:buFont typeface="Arial" panose="020B0604020202020204" pitchFamily="34" charset="0"/>
                    <a:buChar char="•"/>
                  </a:pPr>
                  <a:r>
                    <a:rPr lang="en-GB" altLang="en-US" sz="2000" dirty="0"/>
                    <a:t>If </a:t>
                  </a:r>
                  <a:r>
                    <a:rPr lang="en-GB" altLang="en-US" sz="2000" b="1" dirty="0">
                      <a:solidFill>
                        <a:srgbClr val="0070C0"/>
                      </a:solidFill>
                    </a:rPr>
                    <a:t>ALL</a:t>
                  </a:r>
                  <a:r>
                    <a:rPr lang="en-GB" altLang="en-US" sz="2000" dirty="0"/>
                    <a:t> poles of the pole-zero plot lie inside the unit circle  then the  system is a </a:t>
                  </a:r>
                  <a:r>
                    <a:rPr lang="en-GB" altLang="en-US" sz="2000" b="1" dirty="0">
                      <a:solidFill>
                        <a:srgbClr val="0070C0"/>
                      </a:solidFill>
                    </a:rPr>
                    <a:t>STABLE</a:t>
                  </a:r>
                  <a:r>
                    <a:rPr lang="en-GB" altLang="en-US" sz="2000" dirty="0"/>
                    <a:t> system</a:t>
                  </a:r>
                </a:p>
                <a:p>
                  <a:pPr marL="609600" indent="-609600">
                    <a:buFont typeface="Arial" panose="020B0604020202020204" pitchFamily="34" charset="0"/>
                    <a:buChar char="•"/>
                  </a:pPr>
                  <a:endParaRPr lang="en-GB" altLang="en-US" sz="2000" dirty="0"/>
                </a:p>
                <a:p>
                  <a:pPr marL="609600" indent="-609600">
                    <a:buFont typeface="Arial" panose="020B0604020202020204" pitchFamily="34" charset="0"/>
                    <a:buChar char="•"/>
                  </a:pPr>
                  <a:r>
                    <a:rPr lang="en-GB" altLang="en-US" sz="2000" dirty="0"/>
                    <a:t>If the number of zeros is greater than  number of poles then the discrete system is </a:t>
                  </a:r>
                  <a:r>
                    <a:rPr lang="en-GB" altLang="en-US" sz="2000" b="1" dirty="0">
                      <a:solidFill>
                        <a:srgbClr val="0070C0"/>
                      </a:solidFill>
                    </a:rPr>
                    <a:t>NON-CAUSAL</a:t>
                  </a:r>
                  <a:r>
                    <a:rPr lang="en-GB" altLang="en-US" sz="2000" dirty="0"/>
                    <a:t> </a:t>
                  </a:r>
                </a:p>
                <a:p>
                  <a:pPr marL="609600" indent="-609600">
                    <a:buFont typeface="Arial" panose="020B0604020202020204" pitchFamily="34" charset="0"/>
                    <a:buChar char="•"/>
                  </a:pPr>
                  <a:endParaRPr lang="en-GB" altLang="en-US" sz="2000" dirty="0"/>
                </a:p>
                <a:p>
                  <a:pPr marL="609600" indent="-609600">
                    <a:buFont typeface="Arial" panose="020B0604020202020204" pitchFamily="34" charset="0"/>
                    <a:buChar char="•"/>
                  </a:pPr>
                  <a:r>
                    <a:rPr lang="en-GB" altLang="en-US" sz="2000" dirty="0"/>
                    <a:t>To within a scale factor the magnitude of the </a:t>
                  </a:r>
                  <a:r>
                    <a:rPr lang="en-GB" altLang="en-US" sz="2000" b="1" dirty="0">
                      <a:solidFill>
                        <a:srgbClr val="0070C0"/>
                      </a:solidFill>
                    </a:rPr>
                    <a:t>FREQUENCY RESPONSE</a:t>
                  </a:r>
                  <a:r>
                    <a:rPr lang="en-GB" altLang="en-US" sz="2000" dirty="0">
                      <a:solidFill>
                        <a:srgbClr val="0070C0"/>
                      </a:solidFill>
                    </a:rPr>
                    <a:t> </a:t>
                  </a:r>
                  <a:r>
                    <a:rPr lang="en-GB" altLang="en-US" sz="2000" dirty="0"/>
                    <a:t>of the discrete system,                 , can be rapidly sketched by monitoring how close any particular frequency point </a:t>
                  </a:r>
                  <a14:m>
                    <m:oMath xmlns:m="http://schemas.openxmlformats.org/officeDocument/2006/math">
                      <m:r>
                        <a:rPr lang="en-GB" altLang="en-US" sz="200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alt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altLang="en-US" sz="2000" i="1" dirty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GB" altLang="en-US" sz="200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GB" altLang="en-US" sz="2000" b="0" i="0" dirty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p>
                      </m:sSup>
                    </m:oMath>
                  </a14:m>
                  <a:r>
                    <a:rPr lang="en-GB" altLang="en-US" sz="2000" i="1" dirty="0">
                      <a:latin typeface="Cambria Math" panose="02040503050406030204" pitchFamily="18" charset="0"/>
                      <a:sym typeface="Symbol" pitchFamily="2" charset="2"/>
                    </a:rPr>
                    <a:t> </a:t>
                  </a:r>
                  <a:r>
                    <a:rPr lang="en-GB" altLang="en-US" sz="2000" dirty="0"/>
                    <a:t> is to any pole or zero for key frequency points.</a:t>
                  </a:r>
                </a:p>
                <a:p>
                  <a:pPr marL="609600" indent="-609600">
                    <a:buFont typeface="Arial" panose="020B0604020202020204" pitchFamily="34" charset="0"/>
                    <a:buChar char="•"/>
                  </a:pPr>
                  <a:endParaRPr lang="en-GB" altLang="en-US" sz="2000" dirty="0"/>
                </a:p>
                <a:p>
                  <a:pPr marL="609600" indent="-609600">
                    <a:buFont typeface="Arial" panose="020B0604020202020204" pitchFamily="34" charset="0"/>
                    <a:buChar char="•"/>
                  </a:pPr>
                  <a:r>
                    <a:rPr lang="en-GB" altLang="en-US" sz="2000" dirty="0"/>
                    <a:t>If the Poles of </a:t>
                  </a:r>
                  <a14:m>
                    <m:oMath xmlns:m="http://schemas.openxmlformats.org/officeDocument/2006/math">
                      <m:r>
                        <a:rPr lang="en-GB" altLang="en-US" sz="200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altLang="en-US" sz="2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altLang="en-US" sz="200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altLang="en-US" sz="2000" i="1" dirty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GB" altLang="en-US" sz="2000" dirty="0"/>
                    <a:t>lie only on the real axis in the z-plane then the impulse response is </a:t>
                  </a:r>
                  <a:r>
                    <a:rPr lang="en-GB" altLang="en-US" sz="2000" b="1" dirty="0">
                      <a:solidFill>
                        <a:srgbClr val="0070C0"/>
                      </a:solidFill>
                    </a:rPr>
                    <a:t>purely exponential</a:t>
                  </a:r>
                </a:p>
                <a:p>
                  <a:pPr marL="609600" indent="-609600">
                    <a:buFont typeface="Arial" panose="020B0604020202020204" pitchFamily="34" charset="0"/>
                    <a:buChar char="•"/>
                  </a:pPr>
                  <a:endParaRPr lang="en-GB" altLang="en-US" sz="2000" dirty="0">
                    <a:solidFill>
                      <a:srgbClr val="0070C0"/>
                    </a:solidFill>
                  </a:endParaRPr>
                </a:p>
                <a:p>
                  <a:pPr marL="609600" indent="-609600">
                    <a:buFont typeface="Arial" panose="020B0604020202020204" pitchFamily="34" charset="0"/>
                    <a:buChar char="•"/>
                  </a:pPr>
                  <a:r>
                    <a:rPr lang="en-GB" altLang="en-US" sz="2000" dirty="0"/>
                    <a:t>If the Poles of </a:t>
                  </a:r>
                  <a14:m>
                    <m:oMath xmlns:m="http://schemas.openxmlformats.org/officeDocument/2006/math">
                      <m:r>
                        <a:rPr lang="en-GB" altLang="en-US" sz="200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altLang="en-US" sz="2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altLang="en-US" sz="200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altLang="en-US" sz="2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 altLang="en-US" sz="2000" dirty="0"/>
                    <a:t> lie in complex conjugate pairs in the z-plane then the impulse response comprises </a:t>
                  </a:r>
                  <a:r>
                    <a:rPr lang="en-GB" altLang="en-US" sz="2000" b="1" dirty="0">
                      <a:solidFill>
                        <a:srgbClr val="0070C0"/>
                      </a:solidFill>
                    </a:rPr>
                    <a:t>damped sinusoidal</a:t>
                  </a:r>
                  <a:r>
                    <a:rPr lang="en-GB" altLang="en-US" sz="2000" dirty="0">
                      <a:solidFill>
                        <a:srgbClr val="0070C0"/>
                      </a:solidFill>
                    </a:rPr>
                    <a:t> </a:t>
                  </a:r>
                  <a:r>
                    <a:rPr lang="en-GB" altLang="en-US" sz="2000" dirty="0"/>
                    <a:t>terms</a:t>
                  </a:r>
                </a:p>
                <a:p>
                  <a:pPr marL="609600" indent="-609600">
                    <a:buFont typeface="Arial" panose="020B0604020202020204" pitchFamily="34" charset="0"/>
                    <a:buChar char="•"/>
                  </a:pPr>
                  <a:endParaRPr lang="en-GB" altLang="en-US" sz="2000" dirty="0"/>
                </a:p>
                <a:p>
                  <a:pPr marL="609600" indent="-609600">
                    <a:buFont typeface="Arial" panose="020B0604020202020204" pitchFamily="34" charset="0"/>
                    <a:buChar char="•"/>
                  </a:pPr>
                  <a:r>
                    <a:rPr lang="en-GB" altLang="en-US" sz="2000" dirty="0"/>
                    <a:t>If all the zeros lie inside the unit circle then the discrete system is a minimum phase system (both </a:t>
                  </a:r>
                  <a14:m>
                    <m:oMath xmlns:m="http://schemas.openxmlformats.org/officeDocument/2006/math">
                      <m:r>
                        <a:rPr lang="en-GB" altLang="en-US" sz="200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altLang="en-US" sz="2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altLang="en-US" sz="200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altLang="en-US" sz="2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 altLang="en-US" sz="2000" dirty="0"/>
                    <a:t> and </a:t>
                  </a:r>
                  <a14:m>
                    <m:oMath xmlns:m="http://schemas.openxmlformats.org/officeDocument/2006/math">
                      <m:r>
                        <a:rPr lang="en-GB" altLang="en-US" sz="2000" i="1" dirty="0" smtClean="0">
                          <a:latin typeface="Cambria Math" panose="02040503050406030204" pitchFamily="18" charset="0"/>
                        </a:rPr>
                        <m:t>1/</m:t>
                      </m:r>
                      <m:r>
                        <a:rPr lang="en-GB" altLang="en-US" sz="200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altLang="en-US" sz="2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altLang="en-US" sz="200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altLang="en-US" sz="2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 altLang="en-US" sz="2000" dirty="0"/>
                    <a:t> are casual and stable).</a:t>
                  </a:r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6F49E42-31DC-2C45-ACA0-A6D5882A96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079" y="1153310"/>
                  <a:ext cx="10804435" cy="5642314"/>
                </a:xfrm>
                <a:prstGeom prst="rect">
                  <a:avLst/>
                </a:prstGeom>
                <a:blipFill>
                  <a:blip r:embed="rId2"/>
                  <a:stretch>
                    <a:fillRect l="-469" t="-448" b="-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F2A14D6-A79A-9A44-9B74-AE488A521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9882" y="3373749"/>
              <a:ext cx="1127459" cy="24113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0F39514-8517-D549-8A24-E409AAEF2C82}"/>
              </a:ext>
            </a:extLst>
          </p:cNvPr>
          <p:cNvSpPr/>
          <p:nvPr/>
        </p:nvSpPr>
        <p:spPr>
          <a:xfrm>
            <a:off x="1672046" y="2899954"/>
            <a:ext cx="10149840" cy="1201783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8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0704286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Poles and Zeros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F49E42-31DC-2C45-ACA0-A6D5882A9608}"/>
                  </a:ext>
                </a:extLst>
              </p:cNvPr>
              <p:cNvSpPr/>
              <p:nvPr/>
            </p:nvSpPr>
            <p:spPr>
              <a:xfrm>
                <a:off x="1004581" y="1121791"/>
                <a:ext cx="8400628" cy="55092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bg1">
                        <a:lumMod val="10000"/>
                      </a:schemeClr>
                    </a:solidFill>
                  </a:rPr>
                  <a:t>From the Pole-Zero plot we see directly that this digital filter is: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6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742915" lvl="1" indent="-28575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bg1">
                        <a:lumMod val="10000"/>
                      </a:schemeClr>
                    </a:solidFill>
                  </a:rPr>
                  <a:t>Stable, Low Pass, Non-causal, Non-minimum phase digital filter with real exponential type impulse response</a:t>
                </a:r>
              </a:p>
              <a:p>
                <a:endParaRPr lang="en-GB" sz="16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bg1">
                        <a:lumMod val="10000"/>
                      </a:schemeClr>
                    </a:solidFill>
                  </a:rPr>
                  <a:t>Lets’ check:</a:t>
                </a:r>
              </a:p>
              <a:p>
                <a:endParaRPr lang="en-GB" sz="16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endParaRPr lang="en-GB" sz="16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endParaRPr lang="en-GB" sz="16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en-GB" sz="1600" b="1" i="1" dirty="0">
                    <a:solidFill>
                      <a:schemeClr val="bg1">
                        <a:lumMod val="10000"/>
                      </a:schemeClr>
                    </a:solidFill>
                  </a:rPr>
                  <a:t>Stable. </a:t>
                </a:r>
                <a:r>
                  <a:rPr lang="en-GB" sz="1600" dirty="0">
                    <a:solidFill>
                      <a:schemeClr val="bg1">
                        <a:lumMod val="10000"/>
                      </a:schemeClr>
                    </a:solidFill>
                  </a:rPr>
                  <a:t>As the pole is inside the unit circle, or  as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6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16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6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GB" sz="16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GB" sz="16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+1]+2</m:t>
                    </m:r>
                    <m:sSup>
                      <m:sSupPr>
                        <m:ctrlPr>
                          <a:rPr lang="en-GB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GB" sz="16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6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10000"/>
                      </a:schemeClr>
                    </a:solidFill>
                  </a:rPr>
                  <a:t>  it tends to 0  as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10000"/>
                      </a:schemeClr>
                    </a:solidFill>
                  </a:rPr>
                  <a:t> tends to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10000"/>
                      </a:schemeClr>
                    </a:solidFill>
                  </a:rPr>
                  <a:t> so the filter is </a:t>
                </a:r>
                <a:r>
                  <a:rPr lang="en-GB" sz="1600" b="1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</a:rPr>
                  <a:t>stable</a:t>
                </a:r>
                <a:r>
                  <a:rPr lang="en-GB" sz="1600" dirty="0">
                    <a:solidFill>
                      <a:schemeClr val="bg1">
                        <a:lumMod val="10000"/>
                      </a:schemeClr>
                    </a:solidFill>
                  </a:rPr>
                  <a:t> with an real exponential feature;</a:t>
                </a:r>
              </a:p>
              <a:p>
                <a:endParaRPr lang="en-GB" sz="16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en-GB" sz="1600" b="1" i="1" dirty="0">
                    <a:solidFill>
                      <a:schemeClr val="bg1">
                        <a:lumMod val="10000"/>
                      </a:schemeClr>
                    </a:solidFill>
                  </a:rPr>
                  <a:t>Low Pass Filter </a:t>
                </a:r>
                <a:r>
                  <a:rPr lang="en-GB" sz="1600" dirty="0">
                    <a:solidFill>
                      <a:schemeClr val="bg1">
                        <a:lumMod val="10000"/>
                      </a:schemeClr>
                    </a:solidFill>
                  </a:rPr>
                  <a:t>as the Pole is close to the dc and low frequencies</a:t>
                </a:r>
              </a:p>
              <a:p>
                <a:endParaRPr lang="en-GB" sz="16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en-GB" sz="1600" b="1" i="1" dirty="0">
                    <a:solidFill>
                      <a:schemeClr val="bg1">
                        <a:lumMod val="10000"/>
                      </a:schemeClr>
                    </a:solidFill>
                  </a:rPr>
                  <a:t>Non Causal </a:t>
                </a:r>
                <a:r>
                  <a:rPr lang="en-GB" sz="1600" dirty="0">
                    <a:solidFill>
                      <a:schemeClr val="bg1">
                        <a:lumMod val="10000"/>
                      </a:schemeClr>
                    </a:solidFill>
                  </a:rPr>
                  <a:t>as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6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16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6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GB" sz="16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6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16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6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+1]+1.5</m:t>
                    </m:r>
                    <m:r>
                      <a:rPr lang="en-GB" sz="16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6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16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6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]+0.1</m:t>
                    </m:r>
                    <m:r>
                      <a:rPr lang="en-GB" sz="16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6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16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6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−1]. 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10000"/>
                      </a:schemeClr>
                    </a:solidFill>
                  </a:rPr>
                  <a:t> Then the output depends on future input.</a:t>
                </a:r>
              </a:p>
              <a:p>
                <a:endParaRPr lang="en-GB" sz="16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en-GB" sz="1600" dirty="0">
                    <a:solidFill>
                      <a:schemeClr val="bg1">
                        <a:lumMod val="10000"/>
                      </a:schemeClr>
                    </a:solidFill>
                  </a:rPr>
                  <a:t>To make it a causal filter </a:t>
                </a:r>
                <a:r>
                  <a:rPr lang="en-GB" sz="1600" b="1" dirty="0">
                    <a:solidFill>
                      <a:srgbClr val="FF0000"/>
                    </a:solidFill>
                  </a:rPr>
                  <a:t>Add one pole at z=0 (so that the number of poles is equal to the number of zeros!)</a:t>
                </a:r>
                <a:r>
                  <a:rPr lang="en-GB" sz="1600" dirty="0">
                    <a:solidFill>
                      <a:schemeClr val="bg1">
                        <a:lumMod val="10000"/>
                      </a:schemeClr>
                    </a:solidFill>
                  </a:rPr>
                  <a:t>. This will not affect the magnitude </a:t>
                </a:r>
                <a:r>
                  <a:rPr lang="en-GB" sz="1600" dirty="0" err="1">
                    <a:solidFill>
                      <a:schemeClr val="bg1">
                        <a:lumMod val="10000"/>
                      </a:schemeClr>
                    </a:solidFill>
                  </a:rPr>
                  <a:t>freq</a:t>
                </a:r>
                <a:r>
                  <a:rPr lang="en-GB" sz="1600" dirty="0">
                    <a:solidFill>
                      <a:schemeClr val="bg1">
                        <a:lumMod val="10000"/>
                      </a:schemeClr>
                    </a:solidFill>
                  </a:rPr>
                  <a:t> response. </a:t>
                </a:r>
              </a:p>
              <a:p>
                <a:r>
                  <a:rPr lang="en-GB" sz="1600" i="1" dirty="0">
                    <a:solidFill>
                      <a:schemeClr val="bg1">
                        <a:lumMod val="10000"/>
                      </a:schemeClr>
                    </a:solidFill>
                  </a:rPr>
                  <a:t>Exercise:  Show that the resulting difference equation is causal.</a:t>
                </a:r>
              </a:p>
              <a:p>
                <a:endParaRPr lang="en-GB" sz="16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en-GB" sz="1600" b="1" i="1" dirty="0">
                    <a:solidFill>
                      <a:schemeClr val="bg1">
                        <a:lumMod val="10000"/>
                      </a:schemeClr>
                    </a:solidFill>
                  </a:rPr>
                  <a:t>Non-minimum phase </a:t>
                </a:r>
                <a:r>
                  <a:rPr lang="en-GB" sz="1600" dirty="0">
                    <a:solidFill>
                      <a:schemeClr val="bg1">
                        <a:lumMod val="10000"/>
                      </a:schemeClr>
                    </a:solidFill>
                  </a:rPr>
                  <a:t>as all zeros are not inside the Unit Circle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F49E42-31DC-2C45-ACA0-A6D5882A96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581" y="1121791"/>
                <a:ext cx="8400628" cy="5509200"/>
              </a:xfrm>
              <a:prstGeom prst="rect">
                <a:avLst/>
              </a:prstGeom>
              <a:blipFill>
                <a:blip r:embed="rId2"/>
                <a:stretch>
                  <a:fillRect l="-453" t="-460" r="-906" b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7D8CCB86-8A4D-664B-B375-FA7F82171852}"/>
              </a:ext>
            </a:extLst>
          </p:cNvPr>
          <p:cNvGrpSpPr/>
          <p:nvPr/>
        </p:nvGrpSpPr>
        <p:grpSpPr>
          <a:xfrm>
            <a:off x="8495736" y="1791459"/>
            <a:ext cx="4033175" cy="1990865"/>
            <a:chOff x="8495736" y="1791459"/>
            <a:chExt cx="4033175" cy="199086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B08484B-BF32-9F43-BF70-3937274A82D6}"/>
                </a:ext>
              </a:extLst>
            </p:cNvPr>
            <p:cNvGrpSpPr/>
            <p:nvPr/>
          </p:nvGrpSpPr>
          <p:grpSpPr>
            <a:xfrm>
              <a:off x="8495736" y="1828790"/>
              <a:ext cx="4033175" cy="1953534"/>
              <a:chOff x="8495736" y="1828790"/>
              <a:chExt cx="4033175" cy="195353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8742AF4-A772-014C-8D12-44B07E96A9DB}"/>
                  </a:ext>
                </a:extLst>
              </p:cNvPr>
              <p:cNvGrpSpPr/>
              <p:nvPr/>
            </p:nvGrpSpPr>
            <p:grpSpPr>
              <a:xfrm>
                <a:off x="8513407" y="1828790"/>
                <a:ext cx="2877214" cy="1953534"/>
                <a:chOff x="2860766" y="2286000"/>
                <a:chExt cx="7171508" cy="4572000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ABE9CE9B-D6AD-394E-98EB-8EF08E066959}"/>
                    </a:ext>
                  </a:extLst>
                </p:cNvPr>
                <p:cNvSpPr/>
                <p:nvPr/>
              </p:nvSpPr>
              <p:spPr>
                <a:xfrm>
                  <a:off x="4511039" y="3034117"/>
                  <a:ext cx="3483429" cy="3484800"/>
                </a:xfrm>
                <a:prstGeom prst="ellipse">
                  <a:avLst/>
                </a:prstGeom>
                <a:noFill/>
                <a:ln w="63500">
                  <a:solidFill>
                    <a:schemeClr val="accent4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9D7ACE12-09ED-AC4A-8B14-D86951FDEFB3}"/>
                    </a:ext>
                  </a:extLst>
                </p:cNvPr>
                <p:cNvCxnSpPr/>
                <p:nvPr/>
              </p:nvCxnSpPr>
              <p:spPr>
                <a:xfrm>
                  <a:off x="2860766" y="4794069"/>
                  <a:ext cx="7171508" cy="0"/>
                </a:xfrm>
                <a:prstGeom prst="straightConnector1">
                  <a:avLst/>
                </a:prstGeom>
                <a:ln w="508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10554361-640F-C64D-A579-6547F7075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52753" y="2286000"/>
                  <a:ext cx="2" cy="4572000"/>
                </a:xfrm>
                <a:prstGeom prst="straightConnector1">
                  <a:avLst/>
                </a:prstGeom>
                <a:ln w="508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46C6445-3CD4-954B-ACC0-786F2A6923E4}"/>
                  </a:ext>
                </a:extLst>
              </p:cNvPr>
              <p:cNvGrpSpPr/>
              <p:nvPr/>
            </p:nvGrpSpPr>
            <p:grpSpPr>
              <a:xfrm>
                <a:off x="8495736" y="2650106"/>
                <a:ext cx="4033175" cy="688125"/>
                <a:chOff x="8495736" y="2650106"/>
                <a:chExt cx="4033175" cy="688125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8C789D1-D73D-6E4A-BCF3-211EC75ADBDE}"/>
                    </a:ext>
                  </a:extLst>
                </p:cNvPr>
                <p:cNvSpPr txBox="1"/>
                <p:nvPr/>
              </p:nvSpPr>
              <p:spPr>
                <a:xfrm flipH="1">
                  <a:off x="9998020" y="2650106"/>
                  <a:ext cx="250958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/>
                    <a:t>x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0B612A7-7C3D-DB46-BFD6-A5A022423EC4}"/>
                    </a:ext>
                  </a:extLst>
                </p:cNvPr>
                <p:cNvSpPr txBox="1"/>
                <p:nvPr/>
              </p:nvSpPr>
              <p:spPr>
                <a:xfrm flipH="1">
                  <a:off x="8495736" y="2968899"/>
                  <a:ext cx="40331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-1.5</a:t>
                  </a: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9DAE952-684B-794D-B6AF-E44A000A7C0C}"/>
                </a:ext>
              </a:extLst>
            </p:cNvPr>
            <p:cNvGrpSpPr/>
            <p:nvPr/>
          </p:nvGrpSpPr>
          <p:grpSpPr>
            <a:xfrm>
              <a:off x="8613365" y="1791459"/>
              <a:ext cx="2565350" cy="1504085"/>
              <a:chOff x="8613365" y="1791459"/>
              <a:chExt cx="2565350" cy="150408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0FD2F0-F461-B04B-8469-8AA6A4186C8D}"/>
                  </a:ext>
                </a:extLst>
              </p:cNvPr>
              <p:cNvSpPr txBox="1"/>
              <p:nvPr/>
            </p:nvSpPr>
            <p:spPr>
              <a:xfrm>
                <a:off x="10784958" y="3074660"/>
                <a:ext cx="393757" cy="156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Real(z)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A8FEB5-D2DD-AD41-9E18-7E00DA31EEF5}"/>
                  </a:ext>
                </a:extLst>
              </p:cNvPr>
              <p:cNvSpPr txBox="1"/>
              <p:nvPr/>
            </p:nvSpPr>
            <p:spPr>
              <a:xfrm>
                <a:off x="9151663" y="1797981"/>
                <a:ext cx="301302" cy="156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Im</a:t>
                </a:r>
                <a:r>
                  <a:rPr lang="en-US" dirty="0"/>
                  <a:t>(z)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F58B91-A32F-D24E-87DB-6065B63766F9}"/>
                  </a:ext>
                </a:extLst>
              </p:cNvPr>
              <p:cNvSpPr txBox="1"/>
              <p:nvPr/>
            </p:nvSpPr>
            <p:spPr>
              <a:xfrm>
                <a:off x="10473135" y="1791459"/>
                <a:ext cx="399195" cy="156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z-plane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C29294-691F-CD46-937C-20E92F610353}"/>
                  </a:ext>
                </a:extLst>
              </p:cNvPr>
              <p:cNvSpPr txBox="1"/>
              <p:nvPr/>
            </p:nvSpPr>
            <p:spPr>
              <a:xfrm>
                <a:off x="9870979" y="2926212"/>
                <a:ext cx="8973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0.5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B396CA-B3EB-C34E-96AF-82F2B755B7A8}"/>
                  </a:ext>
                </a:extLst>
              </p:cNvPr>
              <p:cNvSpPr txBox="1"/>
              <p:nvPr/>
            </p:nvSpPr>
            <p:spPr>
              <a:xfrm>
                <a:off x="8613365" y="2662520"/>
                <a:ext cx="3226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o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E19BBC-CF45-C943-A9D0-547AD4C14CA3}"/>
                  </a:ext>
                </a:extLst>
              </p:cNvPr>
              <p:cNvSpPr txBox="1"/>
              <p:nvPr/>
            </p:nvSpPr>
            <p:spPr>
              <a:xfrm>
                <a:off x="10436409" y="2301444"/>
                <a:ext cx="386511" cy="446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1</a:t>
                </a:r>
              </a:p>
            </p:txBody>
          </p: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EA75063-FECF-CC4E-9D04-45BA30BEA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614" y="657177"/>
            <a:ext cx="2991323" cy="8081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92AD747-E9F0-4F44-B525-CAB82FDAAAA2}"/>
              </a:ext>
            </a:extLst>
          </p:cNvPr>
          <p:cNvSpPr txBox="1"/>
          <p:nvPr/>
        </p:nvSpPr>
        <p:spPr>
          <a:xfrm>
            <a:off x="9719479" y="2650105"/>
            <a:ext cx="3226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57311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ctrTitle" idx="4294967295"/>
              </p:nvPr>
            </p:nvSpPr>
            <p:spPr>
              <a:xfrm>
                <a:off x="1117600" y="44679"/>
                <a:ext cx="10704286" cy="720725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Sketching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GB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GB" dirty="0">
                    <a:solidFill>
                      <a:srgbClr val="0070C0"/>
                    </a:solidFill>
                  </a:rPr>
                </a:b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 idx="4294967295"/>
              </p:nvPr>
            </p:nvSpPr>
            <p:spPr>
              <a:xfrm>
                <a:off x="1117600" y="44679"/>
                <a:ext cx="10704286" cy="720725"/>
              </a:xfrm>
              <a:blipFill>
                <a:blip r:embed="rId2"/>
                <a:stretch>
                  <a:fillRect l="-3081" t="-1206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C1E385D7-0E62-D04D-902F-01422AB321FF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117600" y="1166019"/>
                <a:ext cx="10560594" cy="5647302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318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rgbClr val="002060"/>
                  </a:buClr>
                  <a:buFont typeface="Wingdings" pitchFamily="2" charset="2"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000" kern="1200" baseline="0">
                    <a:solidFill>
                      <a:schemeClr val="tx1">
                        <a:alpha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374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34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92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50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eriod"/>
                </a:pPr>
                <a:r>
                  <a:rPr lang="en-GB" altLang="en-US" dirty="0">
                    <a:solidFill>
                      <a:schemeClr val="bg1">
                        <a:lumMod val="10000"/>
                      </a:schemeClr>
                    </a:solidFill>
                  </a:rPr>
                  <a:t>Draw the Pole Zero Diagram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altLang="en-US" dirty="0">
                    <a:solidFill>
                      <a:schemeClr val="bg1">
                        <a:lumMod val="10000"/>
                      </a:schemeClr>
                    </a:solidFill>
                  </a:rPr>
                  <a:t>Letting </a:t>
                </a:r>
                <a14:m>
                  <m:oMath xmlns:m="http://schemas.openxmlformats.org/officeDocument/2006/math">
                    <m:r>
                      <a:rPr lang="en-GB" altLang="en-US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altLang="en-US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GB" altLang="en-US" dirty="0">
                    <a:solidFill>
                      <a:schemeClr val="bg1">
                        <a:lumMod val="10000"/>
                      </a:schemeClr>
                    </a:solidFill>
                  </a:rPr>
                  <a:t>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i="0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  <m:r>
                      <a:rPr lang="en-GB" altLang="en-US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GB" altLang="en-US" dirty="0">
                    <a:solidFill>
                      <a:schemeClr val="bg1">
                        <a:lumMod val="10000"/>
                      </a:schemeClr>
                    </a:solidFill>
                    <a:cs typeface="Arial" panose="020B0604020202020204" pitchFamily="34" charset="0"/>
                  </a:rPr>
                  <a:t> deduce the dc level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altLang="en-US" dirty="0">
                    <a:solidFill>
                      <a:schemeClr val="bg1">
                        <a:lumMod val="10000"/>
                      </a:schemeClr>
                    </a:solidFill>
                    <a:cs typeface="Arial" panose="020B0604020202020204" pitchFamily="34" charset="0"/>
                  </a:rPr>
                  <a:t>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i="0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</m:oMath>
                </a14:m>
                <a:r>
                  <a:rPr lang="en-GB" altLang="en-US" dirty="0">
                    <a:solidFill>
                      <a:schemeClr val="bg1">
                        <a:lumMod val="10000"/>
                      </a:schemeClr>
                    </a:solidFill>
                    <a:cs typeface="Arial" panose="020B0604020202020204" pitchFamily="34" charset="0"/>
                  </a:rPr>
                  <a:t> moves from 0 to </a:t>
                </a:r>
                <a14:m>
                  <m:oMath xmlns:m="http://schemas.openxmlformats.org/officeDocument/2006/math">
                    <m:r>
                      <a:rPr lang="el-GR" altLang="en-US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𝜋</m:t>
                    </m:r>
                  </m:oMath>
                </a14:m>
                <a:r>
                  <a:rPr lang="en-GB" altLang="en-US" dirty="0">
                    <a:solidFill>
                      <a:schemeClr val="bg1">
                        <a:lumMod val="10000"/>
                      </a:schemeClr>
                    </a:solidFill>
                    <a:cs typeface="Arial" panose="020B0604020202020204" pitchFamily="34" charset="0"/>
                  </a:rPr>
                  <a:t> and from 0 to </a:t>
                </a:r>
                <a14:m>
                  <m:oMath xmlns:m="http://schemas.openxmlformats.org/officeDocument/2006/math">
                    <m:r>
                      <a:rPr lang="en-GB" altLang="en-US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l-GR" altLang="en-US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𝜋</m:t>
                    </m:r>
                    <m:r>
                      <a:rPr lang="en-GB" altLang="en-US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GB" altLang="en-US" dirty="0">
                    <a:solidFill>
                      <a:schemeClr val="bg1">
                        <a:lumMod val="10000"/>
                      </a:schemeClr>
                    </a:solidFill>
                    <a:cs typeface="Arial" panose="020B0604020202020204" pitchFamily="34" charset="0"/>
                  </a:rPr>
                  <a:t>use the following rules:</a:t>
                </a:r>
              </a:p>
              <a:p>
                <a:pPr lvl="1"/>
                <a:r>
                  <a:rPr lang="en-GB" altLang="en-US" sz="2000" dirty="0">
                    <a:cs typeface="Arial" panose="020B0604020202020204" pitchFamily="34" charset="0"/>
                  </a:rPr>
                  <a:t>		</a:t>
                </a:r>
                <a:r>
                  <a:rPr lang="en-GB" altLang="en-US" sz="2400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Heading away from a zero </a:t>
                </a:r>
                <a:r>
                  <a:rPr lang="en-GB" altLang="en-US" sz="2400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  <a:sym typeface="Wingdings" pitchFamily="2" charset="2"/>
                  </a:rPr>
                  <a:t> response increases</a:t>
                </a:r>
              </a:p>
              <a:p>
                <a:pPr lvl="1"/>
                <a:r>
                  <a:rPr lang="en-GB" altLang="en-US" sz="2400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		Heading away from a pole </a:t>
                </a:r>
                <a:r>
                  <a:rPr lang="en-GB" altLang="en-US" sz="2400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  <a:sym typeface="Wingdings" pitchFamily="2" charset="2"/>
                  </a:rPr>
                  <a:t> response decreases</a:t>
                </a:r>
              </a:p>
              <a:p>
                <a:pPr lvl="1"/>
                <a:r>
                  <a:rPr lang="en-GB" altLang="en-US" sz="2400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		Heading towards a zero </a:t>
                </a:r>
                <a:r>
                  <a:rPr lang="en-GB" altLang="en-US" sz="2400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  <a:sym typeface="Wingdings" pitchFamily="2" charset="2"/>
                  </a:rPr>
                  <a:t> response decreases</a:t>
                </a:r>
              </a:p>
              <a:p>
                <a:pPr lvl="1"/>
                <a:r>
                  <a:rPr lang="en-GB" altLang="en-US" sz="2400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		Heading towards a pole </a:t>
                </a:r>
                <a:r>
                  <a:rPr lang="en-GB" altLang="en-US" sz="2400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  <a:sym typeface="Wingdings" pitchFamily="2" charset="2"/>
                  </a:rPr>
                  <a:t> response increases</a:t>
                </a:r>
              </a:p>
              <a:p>
                <a:pPr lvl="1"/>
                <a:r>
                  <a:rPr lang="en-GB" altLang="en-US" sz="2400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  <a:sym typeface="Wingdings" pitchFamily="2" charset="2"/>
                  </a:rPr>
                  <a:t>		Going through a zero results in a zero response</a:t>
                </a:r>
              </a:p>
              <a:p>
                <a:pPr lvl="1"/>
                <a:r>
                  <a:rPr lang="en-GB" altLang="en-US" sz="2400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  <a:sym typeface="Wingdings" pitchFamily="2" charset="2"/>
                  </a:rPr>
                  <a:t>		Going through a pole results in an infinite response</a:t>
                </a:r>
              </a:p>
              <a:p>
                <a:endParaRPr lang="en-GB" altLang="en-US" sz="2400" dirty="0">
                  <a:cs typeface="Arial" panose="020B0604020202020204" pitchFamily="34" charset="0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C1E385D7-0E62-D04D-902F-01422AB32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00" y="1166019"/>
                <a:ext cx="10560594" cy="5647302"/>
              </a:xfrm>
              <a:prstGeom prst="rect">
                <a:avLst/>
              </a:prstGeom>
              <a:blipFill>
                <a:blip r:embed="rId3"/>
                <a:stretch>
                  <a:fillRect l="-960" t="-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74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Z-transform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D86B3C5-CBA3-3D45-B583-D66A7161B80B}"/>
                  </a:ext>
                </a:extLst>
              </p:cNvPr>
              <p:cNvSpPr/>
              <p:nvPr/>
            </p:nvSpPr>
            <p:spPr>
              <a:xfrm>
                <a:off x="1149471" y="1368390"/>
                <a:ext cx="10764106" cy="1785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2) </a:t>
                </a:r>
                <a:r>
                  <a:rPr lang="en-GB" sz="2200" dirty="0">
                    <a:solidFill>
                      <a:srgbClr val="000000"/>
                    </a:solidFill>
                  </a:rPr>
                  <a:t>Given that the input to a LTI discrete system is a general complex function of the form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]=</m:t>
                    </m:r>
                    <m:sSup>
                      <m:sSupPr>
                        <m:ctrlPr>
                          <a:rPr lang="en-GB" sz="22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200" i="1" dirty="0" err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sz="2200" i="1" dirty="0" err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sz="22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200" dirty="0">
                    <a:solidFill>
                      <a:srgbClr val="000000"/>
                    </a:solidFill>
                  </a:rPr>
                  <a:t>and that the system is characterised by an impulse response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2200" dirty="0">
                    <a:solidFill>
                      <a:srgbClr val="000000"/>
                    </a:solidFill>
                  </a:rPr>
                  <a:t> then we may now write the steady state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2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22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2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2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2200" dirty="0">
                    <a:solidFill>
                      <a:srgbClr val="000000"/>
                    </a:solidFill>
                  </a:rPr>
                  <a:t> using the convolution sum as follows: </a:t>
                </a:r>
                <a:endParaRPr lang="en-GB" sz="2200" dirty="0"/>
              </a:p>
              <a:p>
                <a:endParaRPr lang="en-GB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D86B3C5-CBA3-3D45-B583-D66A7161B8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471" y="1368390"/>
                <a:ext cx="10764106" cy="1785104"/>
              </a:xfrm>
              <a:prstGeom prst="rect">
                <a:avLst/>
              </a:prstGeom>
              <a:blipFill>
                <a:blip r:embed="rId3"/>
                <a:stretch>
                  <a:fillRect l="-708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CEF358E-24CC-B542-80B0-9F51F4474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300" y="2870688"/>
            <a:ext cx="91186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631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0704286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Sketching Examples</a:t>
            </a:r>
            <a:br>
              <a:rPr lang="en-GB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95FC3E63-F27C-3F4F-B434-094D979863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141066"/>
              </p:ext>
            </p:extLst>
          </p:nvPr>
        </p:nvGraphicFramePr>
        <p:xfrm>
          <a:off x="2144744" y="904226"/>
          <a:ext cx="7003761" cy="567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2" name="Equation" r:id="rId3" imgW="70802500" imgH="57340500" progId="Equation.3">
                  <p:embed/>
                </p:oleObj>
              </mc:Choice>
              <mc:Fallback>
                <p:oleObj name="Equation" r:id="rId3" imgW="70802500" imgH="57340500" progId="Equation.3">
                  <p:embed/>
                  <p:pic>
                    <p:nvPicPr>
                      <p:cNvPr id="113670" name="Object 4">
                        <a:extLst>
                          <a:ext uri="{FF2B5EF4-FFF2-40B4-BE49-F238E27FC236}">
                            <a16:creationId xmlns:a16="http://schemas.microsoft.com/office/drawing/2014/main" id="{649461AF-9A5F-A541-8046-7D1355B3A7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744" y="904226"/>
                        <a:ext cx="7003761" cy="5670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1028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0704286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Sketching Examples</a:t>
            </a:r>
            <a:br>
              <a:rPr lang="en-GB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C91CCF3-063B-A64B-8B5C-A2FE44C5B66F}"/>
                  </a:ext>
                </a:extLst>
              </p14:cNvPr>
              <p14:cNvContentPartPr/>
              <p14:nvPr/>
            </p14:nvContentPartPr>
            <p14:xfrm>
              <a:off x="2198726" y="3841560"/>
              <a:ext cx="360" cy="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C91CCF3-063B-A64B-8B5C-A2FE44C5B6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4406" y="383724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2572C72-401B-0748-82CF-1CB79830930D}"/>
              </a:ext>
            </a:extLst>
          </p:cNvPr>
          <p:cNvGrpSpPr/>
          <p:nvPr/>
        </p:nvGrpSpPr>
        <p:grpSpPr>
          <a:xfrm>
            <a:off x="1353018" y="1131084"/>
            <a:ext cx="4633781" cy="2860169"/>
            <a:chOff x="2860766" y="2286000"/>
            <a:chExt cx="7171508" cy="457200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4A1D7BB-B472-5042-AD55-C2037ED5ACBA}"/>
                </a:ext>
              </a:extLst>
            </p:cNvPr>
            <p:cNvSpPr/>
            <p:nvPr/>
          </p:nvSpPr>
          <p:spPr>
            <a:xfrm>
              <a:off x="4511039" y="3034117"/>
              <a:ext cx="3483429" cy="3484800"/>
            </a:xfrm>
            <a:prstGeom prst="ellipse">
              <a:avLst/>
            </a:prstGeom>
            <a:noFill/>
            <a:ln w="63500"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C1B46C08-0C2C-954D-AAC4-7429E8C6799B}"/>
                </a:ext>
              </a:extLst>
            </p:cNvPr>
            <p:cNvCxnSpPr/>
            <p:nvPr/>
          </p:nvCxnSpPr>
          <p:spPr>
            <a:xfrm>
              <a:off x="2860766" y="4794069"/>
              <a:ext cx="7171508" cy="0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A9F89A4-D13F-4342-BFA2-AD236AC95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53" y="2286000"/>
              <a:ext cx="2" cy="4572000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D31EFBE9-0A7B-AC40-965B-C16C00D6B3B9}"/>
              </a:ext>
            </a:extLst>
          </p:cNvPr>
          <p:cNvSpPr txBox="1"/>
          <p:nvPr/>
        </p:nvSpPr>
        <p:spPr>
          <a:xfrm>
            <a:off x="5018211" y="2824002"/>
            <a:ext cx="634150" cy="229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Real(z)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51A81F5-D876-8946-9A15-5F45D92542D4}"/>
              </a:ext>
            </a:extLst>
          </p:cNvPr>
          <p:cNvSpPr txBox="1"/>
          <p:nvPr/>
        </p:nvSpPr>
        <p:spPr>
          <a:xfrm>
            <a:off x="3507192" y="1109460"/>
            <a:ext cx="485249" cy="229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Im</a:t>
            </a:r>
            <a:r>
              <a:rPr lang="en-US" dirty="0"/>
              <a:t>(z)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8158D28-80A4-CB4D-A0DA-9DAE7B569BA9}"/>
              </a:ext>
            </a:extLst>
          </p:cNvPr>
          <p:cNvSpPr txBox="1"/>
          <p:nvPr/>
        </p:nvSpPr>
        <p:spPr>
          <a:xfrm>
            <a:off x="4696757" y="1170208"/>
            <a:ext cx="642909" cy="229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z-plane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CCA0677-A320-0945-A0A9-101990A6B3D5}"/>
              </a:ext>
            </a:extLst>
          </p:cNvPr>
          <p:cNvSpPr txBox="1"/>
          <p:nvPr/>
        </p:nvSpPr>
        <p:spPr>
          <a:xfrm>
            <a:off x="3933890" y="2458020"/>
            <a:ext cx="222477" cy="26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x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E3C9EFE-65CA-4C46-B22E-4569A85DC695}"/>
              </a:ext>
            </a:extLst>
          </p:cNvPr>
          <p:cNvSpPr txBox="1"/>
          <p:nvPr/>
        </p:nvSpPr>
        <p:spPr>
          <a:xfrm>
            <a:off x="3831950" y="274230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7C8D1FB-8104-4847-8FF9-CE8DED6EDA1A}"/>
              </a:ext>
            </a:extLst>
          </p:cNvPr>
          <p:cNvSpPr txBox="1"/>
          <p:nvPr/>
        </p:nvSpPr>
        <p:spPr>
          <a:xfrm>
            <a:off x="3373526" y="2452714"/>
            <a:ext cx="269115" cy="265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o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693B25F-402A-9647-B83E-E62F21CA9BD7}"/>
              </a:ext>
            </a:extLst>
          </p:cNvPr>
          <p:cNvSpPr txBox="1"/>
          <p:nvPr/>
        </p:nvSpPr>
        <p:spPr>
          <a:xfrm>
            <a:off x="4628251" y="2212801"/>
            <a:ext cx="233426" cy="26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1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C053CBD-097C-C146-A9C7-AAB21E33E8FE}"/>
              </a:ext>
            </a:extLst>
          </p:cNvPr>
          <p:cNvSpPr txBox="1"/>
          <p:nvPr/>
        </p:nvSpPr>
        <p:spPr>
          <a:xfrm>
            <a:off x="3187569" y="2717231"/>
            <a:ext cx="31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  <a:p>
            <a:endParaRPr lang="en-US" dirty="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54B162D-3B87-0548-8327-09FB9206FB44}"/>
              </a:ext>
            </a:extLst>
          </p:cNvPr>
          <p:cNvCxnSpPr>
            <a:cxnSpLocks/>
          </p:cNvCxnSpPr>
          <p:nvPr/>
        </p:nvCxnSpPr>
        <p:spPr>
          <a:xfrm>
            <a:off x="4467497" y="5099302"/>
            <a:ext cx="7236823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C4CCC857-156C-0141-B631-96204C1D5C51}"/>
              </a:ext>
            </a:extLst>
          </p:cNvPr>
          <p:cNvCxnSpPr>
            <a:cxnSpLocks/>
          </p:cNvCxnSpPr>
          <p:nvPr/>
        </p:nvCxnSpPr>
        <p:spPr>
          <a:xfrm flipV="1">
            <a:off x="8178489" y="2717231"/>
            <a:ext cx="0" cy="3673234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6334C4B-CF19-704B-B0F1-7175FDBD5389}"/>
                  </a:ext>
                </a:extLst>
              </p:cNvPr>
              <p:cNvSpPr txBox="1"/>
              <p:nvPr/>
            </p:nvSpPr>
            <p:spPr>
              <a:xfrm>
                <a:off x="7280998" y="2639336"/>
                <a:ext cx="919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6334C4B-CF19-704B-B0F1-7175FDBD5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998" y="2639336"/>
                <a:ext cx="919995" cy="369332"/>
              </a:xfrm>
              <a:prstGeom prst="rect">
                <a:avLst/>
              </a:prstGeom>
              <a:blipFill>
                <a:blip r:embed="rId5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622ABCF-FC49-6F4E-B282-5CD38664E65C}"/>
                  </a:ext>
                </a:extLst>
              </p:cNvPr>
              <p:cNvSpPr txBox="1"/>
              <p:nvPr/>
            </p:nvSpPr>
            <p:spPr>
              <a:xfrm>
                <a:off x="11103434" y="5112341"/>
                <a:ext cx="484251" cy="382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622ABCF-FC49-6F4E-B282-5CD38664E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3434" y="5112341"/>
                <a:ext cx="484251" cy="3823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AA6432E-747A-9A4B-9329-5ADD127655B7}"/>
                  </a:ext>
                </a:extLst>
              </p:cNvPr>
              <p:cNvSpPr txBox="1"/>
              <p:nvPr/>
            </p:nvSpPr>
            <p:spPr>
              <a:xfrm>
                <a:off x="1969606" y="2666627"/>
                <a:ext cx="29833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	             	            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GB" dirty="0"/>
              </a:p>
              <a:p>
                <a:r>
                  <a:rPr lang="en-US" dirty="0"/>
                  <a:t>   </a:t>
                </a:r>
              </a:p>
            </p:txBody>
          </p:sp>
        </mc:Choice>
        <mc:Fallback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AA6432E-747A-9A4B-9329-5ADD1276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606" y="2666627"/>
                <a:ext cx="2983359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293D655-9399-5F44-8D1C-084DBD36697B}"/>
                  </a:ext>
                </a:extLst>
              </p:cNvPr>
              <p:cNvSpPr txBox="1"/>
              <p:nvPr/>
            </p:nvSpPr>
            <p:spPr>
              <a:xfrm>
                <a:off x="5619034" y="5099302"/>
                <a:ext cx="49337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	             	             </a:t>
                </a:r>
                <a14:m>
                  <m:oMath xmlns:m="http://schemas.openxmlformats.org/officeDocument/2006/math">
                    <m:r>
                      <a:rPr lang="en-GB" b="0" i="0" dirty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                               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GB" dirty="0"/>
              </a:p>
              <a:p>
                <a:r>
                  <a:rPr lang="en-US" dirty="0"/>
                  <a:t>   </a:t>
                </a: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293D655-9399-5F44-8D1C-084DBD366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034" y="5099302"/>
                <a:ext cx="4933748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5F7E7FC5-A040-524F-9F32-A6C35DF5AC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3037" y="1137491"/>
            <a:ext cx="2508513" cy="70322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1ABA99A-5A77-334C-BEE7-E6BEA1388F13}"/>
              </a:ext>
            </a:extLst>
          </p:cNvPr>
          <p:cNvSpPr txBox="1"/>
          <p:nvPr/>
        </p:nvSpPr>
        <p:spPr>
          <a:xfrm>
            <a:off x="1343170" y="5887894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Check it in </a:t>
            </a:r>
            <a:r>
              <a:rPr lang="en-US" b="1" dirty="0" err="1">
                <a:solidFill>
                  <a:schemeClr val="accent4">
                    <a:lumMod val="75000"/>
                    <a:lumOff val="25000"/>
                  </a:schemeClr>
                </a:solidFill>
              </a:rPr>
              <a:t>matlab</a:t>
            </a: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 – </a:t>
            </a:r>
            <a:r>
              <a:rPr lang="en-US" b="1" dirty="0" err="1">
                <a:solidFill>
                  <a:schemeClr val="accent4">
                    <a:lumMod val="75000"/>
                    <a:lumOff val="25000"/>
                  </a:schemeClr>
                </a:solidFill>
              </a:rPr>
              <a:t>freqz</a:t>
            </a: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accent4">
                    <a:lumMod val="75000"/>
                    <a:lumOff val="25000"/>
                  </a:schemeClr>
                </a:solidFill>
              </a:rPr>
              <a:t>b,a</a:t>
            </a: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424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ctrTitle" idx="4294967295"/>
              </p:nvPr>
            </p:nvSpPr>
            <p:spPr>
              <a:xfrm>
                <a:off x="1117600" y="44679"/>
                <a:ext cx="10704286" cy="720725"/>
              </a:xfrm>
            </p:spPr>
            <p:txBody>
              <a:bodyPr/>
              <a:lstStyle/>
              <a:p>
                <a:r>
                  <a:rPr lang="en-GB" dirty="0">
                    <a:solidFill>
                      <a:srgbClr val="0070C0"/>
                    </a:solidFill>
                  </a:rPr>
                  <a:t>Characteristics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GB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 idx="4294967295"/>
              </p:nvPr>
            </p:nvSpPr>
            <p:spPr>
              <a:xfrm>
                <a:off x="1117600" y="44679"/>
                <a:ext cx="10704286" cy="720725"/>
              </a:xfrm>
              <a:blipFill>
                <a:blip r:embed="rId3"/>
                <a:stretch>
                  <a:fillRect l="-3081" t="-1206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C91CCF3-063B-A64B-8B5C-A2FE44C5B66F}"/>
                  </a:ext>
                </a:extLst>
              </p14:cNvPr>
              <p14:cNvContentPartPr/>
              <p14:nvPr/>
            </p14:nvContentPartPr>
            <p14:xfrm>
              <a:off x="2198726" y="3841560"/>
              <a:ext cx="360" cy="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C91CCF3-063B-A64B-8B5C-A2FE44C5B6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4406" y="3837240"/>
                <a:ext cx="9000" cy="9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4" name="Object 4">
            <a:extLst>
              <a:ext uri="{FF2B5EF4-FFF2-40B4-BE49-F238E27FC236}">
                <a16:creationId xmlns:a16="http://schemas.microsoft.com/office/drawing/2014/main" id="{8673F98B-C7A6-1547-9B3E-B2F672F6A6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8145654"/>
              </p:ext>
            </p:extLst>
          </p:nvPr>
        </p:nvGraphicFramePr>
        <p:xfrm>
          <a:off x="3054187" y="1234023"/>
          <a:ext cx="5237438" cy="109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9" name="Equation" r:id="rId6" imgW="47688500" imgH="9944100" progId="Equation.3">
                  <p:embed/>
                </p:oleObj>
              </mc:Choice>
              <mc:Fallback>
                <p:oleObj name="Equation" r:id="rId6" imgW="47688500" imgH="9944100" progId="Equation.3">
                  <p:embed/>
                  <p:pic>
                    <p:nvPicPr>
                      <p:cNvPr id="116742" name="Object 4">
                        <a:extLst>
                          <a:ext uri="{FF2B5EF4-FFF2-40B4-BE49-F238E27FC236}">
                            <a16:creationId xmlns:a16="http://schemas.microsoft.com/office/drawing/2014/main" id="{7916968F-61CF-864E-8FDB-6F196D963F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187" y="1234023"/>
                        <a:ext cx="5237438" cy="10915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8C0CB1C-906D-6241-94D7-F1EE1433FCC9}"/>
                  </a:ext>
                </a:extLst>
              </p:cNvPr>
              <p:cNvSpPr/>
              <p:nvPr/>
            </p:nvSpPr>
            <p:spPr>
              <a:xfrm>
                <a:off x="1117600" y="2885474"/>
                <a:ext cx="5863033" cy="19543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alt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r>
                      <a:rPr lang="en-GB" alt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en-US" sz="2200" i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  <m:r>
                      <a:rPr lang="en-GB" altLang="en-US" sz="22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r>
                  <a:rPr lang="en-GB" altLang="en-US" sz="2200" dirty="0">
                    <a:solidFill>
                      <a:schemeClr val="bg1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a </a:t>
                </a:r>
                <a:r>
                  <a:rPr lang="en-GB" altLang="en-US" sz="2200" b="1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CONTINUOUS</a:t>
                </a:r>
                <a:r>
                  <a:rPr lang="en-GB" altLang="en-US" sz="2200" dirty="0">
                    <a:solidFill>
                      <a:schemeClr val="bg1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200" i="0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</m:oMath>
                </a14:m>
                <a:endParaRPr lang="en-GB" altLang="en-US" sz="2200" i="1" dirty="0">
                  <a:solidFill>
                    <a:schemeClr val="bg1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alt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r>
                      <a:rPr lang="en-GB" alt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en-US" sz="2200" i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  <m:r>
                      <a:rPr lang="en-GB" altLang="en-US" sz="22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r>
                  <a:rPr lang="en-GB" altLang="en-US" sz="2200" dirty="0">
                    <a:solidFill>
                      <a:schemeClr val="bg1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:r>
                  <a:rPr lang="en-GB" altLang="en-US" sz="2200" b="1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PERIODIC</a:t>
                </a:r>
                <a:r>
                  <a:rPr lang="en-GB" altLang="en-US" sz="2200" dirty="0">
                    <a:solidFill>
                      <a:schemeClr val="bg1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with </a:t>
                </a:r>
                <a:r>
                  <a:rPr lang="en-GB" altLang="en-US" sz="2200" b="1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PERIOD</a:t>
                </a:r>
                <a:r>
                  <a:rPr lang="en-GB" altLang="en-US" sz="2200" dirty="0">
                    <a:solidFill>
                      <a:schemeClr val="bg1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el-GR" altLang="en-US" sz="22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𝜋</m:t>
                    </m:r>
                  </m:oMath>
                </a14:m>
                <a:r>
                  <a:rPr lang="en-GB" altLang="en-US" sz="2200" dirty="0">
                    <a:solidFill>
                      <a:schemeClr val="bg1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</a:p>
              <a:p>
                <a:pPr marL="742915" lvl="1" indent="-285750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GB" altLang="en-US" sz="2200" dirty="0">
                    <a:solidFill>
                      <a:schemeClr val="bg1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Prove this by substituting   </a:t>
                </a:r>
                <a:endParaRPr lang="en-GB" altLang="en-US" sz="2200" i="0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1"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200" i="0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  <m:r>
                      <a:rPr lang="en-GB" altLang="en-US" sz="22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 </m:t>
                    </m:r>
                    <m:r>
                      <m:rPr>
                        <m:sty m:val="p"/>
                      </m:rPr>
                      <a:rPr lang="el-GR" altLang="en-US" sz="2200" i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  <m:r>
                      <a:rPr lang="en-GB" altLang="en-US" sz="22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+ 2</m:t>
                    </m:r>
                    <m:r>
                      <a:rPr lang="el-GR" altLang="en-US" sz="22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𝜋</m:t>
                    </m:r>
                    <m:r>
                      <a:rPr lang="en-GB" altLang="en-US" sz="22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</m:t>
                    </m:r>
                  </m:oMath>
                </a14:m>
                <a:r>
                  <a:rPr lang="en-GB" altLang="en-US" sz="2200" dirty="0">
                    <a:solidFill>
                      <a:schemeClr val="bg1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GB" alt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r>
                      <a:rPr lang="en-GB" alt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en-US" sz="2200" i="0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  <m:r>
                      <a:rPr lang="en-GB" altLang="en-US" sz="22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GB" altLang="en-US" sz="2200" i="1" dirty="0">
                    <a:solidFill>
                      <a:schemeClr val="bg1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altLang="en-US" sz="2200" dirty="0">
                    <a:solidFill>
                      <a:schemeClr val="bg1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above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8C0CB1C-906D-6241-94D7-F1EE1433FC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00" y="2885474"/>
                <a:ext cx="5863033" cy="1954381"/>
              </a:xfrm>
              <a:prstGeom prst="rect">
                <a:avLst/>
              </a:prstGeom>
              <a:blipFill>
                <a:blip r:embed="rId8"/>
                <a:stretch>
                  <a:fillRect l="-1080" t="-1935" b="-5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6">
            <a:extLst>
              <a:ext uri="{FF2B5EF4-FFF2-40B4-BE49-F238E27FC236}">
                <a16:creationId xmlns:a16="http://schemas.microsoft.com/office/drawing/2014/main" id="{2A9171ED-D1E0-A34E-BF75-796738B50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633" y="2325593"/>
            <a:ext cx="5039244" cy="4532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256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0704286" cy="720725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Time and Frequency Windows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C91CCF3-063B-A64B-8B5C-A2FE44C5B66F}"/>
                  </a:ext>
                </a:extLst>
              </p14:cNvPr>
              <p14:cNvContentPartPr/>
              <p14:nvPr/>
            </p14:nvContentPartPr>
            <p14:xfrm>
              <a:off x="2198726" y="3841560"/>
              <a:ext cx="360" cy="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C91CCF3-063B-A64B-8B5C-A2FE44C5B6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4406" y="3837240"/>
                <a:ext cx="9000" cy="9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7" name="Object 7">
            <a:extLst>
              <a:ext uri="{FF2B5EF4-FFF2-40B4-BE49-F238E27FC236}">
                <a16:creationId xmlns:a16="http://schemas.microsoft.com/office/drawing/2014/main" id="{8FD1572E-41A0-9242-AFA7-EDC2B43CF6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1174116"/>
              </p:ext>
            </p:extLst>
          </p:nvPr>
        </p:nvGraphicFramePr>
        <p:xfrm>
          <a:off x="2504145" y="1115052"/>
          <a:ext cx="7931195" cy="5742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3" name="Equation" r:id="rId5" imgW="110299500" imgH="79870300" progId="Equation.3">
                  <p:embed/>
                </p:oleObj>
              </mc:Choice>
              <mc:Fallback>
                <p:oleObj name="Equation" r:id="rId5" imgW="110299500" imgH="79870300" progId="Equation.3">
                  <p:embed/>
                  <p:pic>
                    <p:nvPicPr>
                      <p:cNvPr id="118789" name="Object 7">
                        <a:extLst>
                          <a:ext uri="{FF2B5EF4-FFF2-40B4-BE49-F238E27FC236}">
                            <a16:creationId xmlns:a16="http://schemas.microsoft.com/office/drawing/2014/main" id="{16439528-CDD9-4147-8192-7879828737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4145" y="1115052"/>
                        <a:ext cx="7931195" cy="57429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7486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0704286" cy="720725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Signal Acquisition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C91CCF3-063B-A64B-8B5C-A2FE44C5B66F}"/>
                  </a:ext>
                </a:extLst>
              </p14:cNvPr>
              <p14:cNvContentPartPr/>
              <p14:nvPr/>
            </p14:nvContentPartPr>
            <p14:xfrm>
              <a:off x="2198726" y="3841560"/>
              <a:ext cx="360" cy="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C91CCF3-063B-A64B-8B5C-A2FE44C5B6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4406" y="383724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5E6F7E6-1BF1-574B-A485-F70284A769B4}"/>
              </a:ext>
            </a:extLst>
          </p:cNvPr>
          <p:cNvSpPr txBox="1"/>
          <p:nvPr/>
        </p:nvSpPr>
        <p:spPr>
          <a:xfrm>
            <a:off x="1332411" y="1162594"/>
            <a:ext cx="10370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Generally speaking, when a signal is acquired we are applying implicitly a window in time or in frequency;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7">
                <a:extLst>
                  <a:ext uri="{FF2B5EF4-FFF2-40B4-BE49-F238E27FC236}">
                    <a16:creationId xmlns:a16="http://schemas.microsoft.com/office/drawing/2014/main" id="{C11036AA-C6F8-8444-B844-CD9FC9E60F5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332411" y="2185851"/>
                <a:ext cx="10370108" cy="47244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318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rgbClr val="002060"/>
                  </a:buClr>
                  <a:buFont typeface="Wingdings" pitchFamily="2" charset="2"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000" kern="1200" baseline="0">
                    <a:solidFill>
                      <a:schemeClr val="tx1">
                        <a:alpha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374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34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92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50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altLang="en-US" sz="2400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altLang="en-US" sz="240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40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40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m:rPr>
                        <m:sty m:val="p"/>
                      </m:rPr>
                      <a:rPr lang="en-GB" altLang="en-US" sz="240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GB" altLang="en-US" sz="240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altLang="en-US" sz="2400" i="0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GB" altLang="en-US" sz="2400" i="1" baseline="-25000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GB" altLang="en-US" sz="240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GB" altLang="en-US" sz="240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GB" altLang="en-US" sz="2400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is multiplied by a window function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GB" altLang="en-US" sz="240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GB" altLang="en-US" sz="240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GB" altLang="en-US" sz="240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r>
                  <a:rPr lang="en-GB" altLang="en-US" sz="2400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of length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GB" altLang="en-US" sz="2400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to produce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GB" altLang="en-US" sz="240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GB" altLang="en-US" sz="240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GB" altLang="en-US" sz="240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GB" altLang="en-US" sz="2400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. What is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GB" altLang="en-US" sz="240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en-US" sz="2400" i="0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GB" altLang="en-US" sz="240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GB" altLang="en-US" sz="2400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?</a:t>
                </a:r>
              </a:p>
              <a:p>
                <a:endParaRPr lang="en-GB" altLang="en-US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Rectangle 7">
                <a:extLst>
                  <a:ext uri="{FF2B5EF4-FFF2-40B4-BE49-F238E27FC236}">
                    <a16:creationId xmlns:a16="http://schemas.microsoft.com/office/drawing/2014/main" id="{C11036AA-C6F8-8444-B844-CD9FC9E60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411" y="2185851"/>
                <a:ext cx="10370108" cy="4724400"/>
              </a:xfrm>
              <a:prstGeom prst="rect">
                <a:avLst/>
              </a:prstGeom>
              <a:blipFill>
                <a:blip r:embed="rId5"/>
                <a:stretch>
                  <a:fillRect l="-979" t="-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C2852739-334F-4E4B-8C73-0A1279B172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063989"/>
              </p:ext>
            </p:extLst>
          </p:nvPr>
        </p:nvGraphicFramePr>
        <p:xfrm>
          <a:off x="2495511" y="3429000"/>
          <a:ext cx="7497763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1" name="Equation" r:id="rId6" imgW="98005900" imgH="34518600" progId="Equation.3">
                  <p:embed/>
                </p:oleObj>
              </mc:Choice>
              <mc:Fallback>
                <p:oleObj name="Equation" r:id="rId6" imgW="98005900" imgH="34518600" progId="Equation.3">
                  <p:embed/>
                  <p:pic>
                    <p:nvPicPr>
                      <p:cNvPr id="128006" name="Object 8">
                        <a:extLst>
                          <a:ext uri="{FF2B5EF4-FFF2-40B4-BE49-F238E27FC236}">
                            <a16:creationId xmlns:a16="http://schemas.microsoft.com/office/drawing/2014/main" id="{006AD14F-8D3F-3343-8EBA-534B0FC518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11" y="3429000"/>
                        <a:ext cx="7497763" cy="264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35E433C-9D50-904B-9988-9122F256AF30}"/>
              </a:ext>
            </a:extLst>
          </p:cNvPr>
          <p:cNvSpPr txBox="1"/>
          <p:nvPr/>
        </p:nvSpPr>
        <p:spPr>
          <a:xfrm>
            <a:off x="1539594" y="5372240"/>
            <a:ext cx="9860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2400" b="1" dirty="0">
                <a:solidFill>
                  <a:srgbClr val="FF0000"/>
                </a:solidFill>
              </a:rPr>
              <a:t>“The spectrum of a windowed portion of a sinusoid comprises shifted copies of the spectrum of the window centred at the location of the sinusoid”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66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0704286" cy="720725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Signal Acquisition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C91CCF3-063B-A64B-8B5C-A2FE44C5B66F}"/>
                  </a:ext>
                </a:extLst>
              </p14:cNvPr>
              <p14:cNvContentPartPr/>
              <p14:nvPr/>
            </p14:nvContentPartPr>
            <p14:xfrm>
              <a:off x="2198726" y="3841560"/>
              <a:ext cx="360" cy="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C91CCF3-063B-A64B-8B5C-A2FE44C5B6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4406" y="383724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15">
            <a:extLst>
              <a:ext uri="{FF2B5EF4-FFF2-40B4-BE49-F238E27FC236}">
                <a16:creationId xmlns:a16="http://schemas.microsoft.com/office/drawing/2014/main" id="{8D665E9A-6C00-8442-B4B2-1B461D90E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807" y="1387674"/>
            <a:ext cx="6335712" cy="570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4E222AB-363A-AC4A-97E1-56B4B14AD43D}"/>
                  </a:ext>
                </a:extLst>
              </p:cNvPr>
              <p:cNvSpPr/>
              <p:nvPr/>
            </p:nvSpPr>
            <p:spPr>
              <a:xfrm>
                <a:off x="3875106" y="891873"/>
                <a:ext cx="40571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altLang="en-US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alt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altLang="en-US" b="0" i="1" dirty="0" smtClean="0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GB" alt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altLang="en-US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alt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altLang="en-US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GB" altLang="en-US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altLang="en-US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alt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altLang="en-US" b="0" i="1" dirty="0" smtClean="0">
                          <a:latin typeface="Cambria Math" panose="02040503050406030204" pitchFamily="18" charset="0"/>
                        </a:rPr>
                        <m:t>] =</m:t>
                      </m:r>
                      <m:r>
                        <m:rPr>
                          <m:sty m:val="p"/>
                        </m:rPr>
                        <a:rPr lang="en-GB" altLang="en-US" b="0" i="1" dirty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GB" altLang="en-US" b="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l-GR" altLang="en-US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𝜋</m:t>
                      </m:r>
                      <m:r>
                        <a:rPr lang="en-GB" altLang="en-US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GB" altLang="en-US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/4) </m:t>
                      </m:r>
                      <m:r>
                        <a:rPr lang="en-GB" altLang="en-US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𝑤</m:t>
                      </m:r>
                      <m:r>
                        <a:rPr lang="en-GB" altLang="en-US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r>
                        <a:rPr lang="en-GB" altLang="en-US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GB" altLang="en-US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4E222AB-363A-AC4A-97E1-56B4B14AD4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106" y="891873"/>
                <a:ext cx="4057114" cy="369332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F102F2-7AFC-7B43-9620-EEB61BFEC514}"/>
                  </a:ext>
                </a:extLst>
              </p:cNvPr>
              <p:cNvSpPr txBox="1"/>
              <p:nvPr/>
            </p:nvSpPr>
            <p:spPr>
              <a:xfrm>
                <a:off x="9071519" y="1071234"/>
                <a:ext cx="260667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sz="2200" dirty="0"/>
                  <a:t>is a rectangular window of length N=16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F102F2-7AFC-7B43-9620-EEB61BFEC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519" y="1071234"/>
                <a:ext cx="2606675" cy="1107996"/>
              </a:xfrm>
              <a:prstGeom prst="rect">
                <a:avLst/>
              </a:prstGeom>
              <a:blipFill>
                <a:blip r:embed="rId7"/>
                <a:stretch>
                  <a:fillRect l="-2913" t="-3409" r="-534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DC6BD07-5E5F-AB4E-9966-A7D22CA407F8}"/>
              </a:ext>
            </a:extLst>
          </p:cNvPr>
          <p:cNvSpPr txBox="1"/>
          <p:nvPr/>
        </p:nvSpPr>
        <p:spPr>
          <a:xfrm>
            <a:off x="9608240" y="423803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Max 16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C741E1-BF40-394F-8F53-630B0E5719EB}"/>
              </a:ext>
            </a:extLst>
          </p:cNvPr>
          <p:cNvCxnSpPr/>
          <p:nvPr/>
        </p:nvCxnSpPr>
        <p:spPr>
          <a:xfrm flipH="1">
            <a:off x="6096000" y="4702629"/>
            <a:ext cx="3622766" cy="2351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000F5D-4466-4D4B-B4C3-6FF0F95AAFFC}"/>
                  </a:ext>
                </a:extLst>
              </p:cNvPr>
              <p:cNvSpPr txBox="1"/>
              <p:nvPr/>
            </p:nvSpPr>
            <p:spPr>
              <a:xfrm>
                <a:off x="3752557" y="6534834"/>
                <a:ext cx="44864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	                	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GB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000F5D-4466-4D4B-B4C3-6FF0F95AA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557" y="6534834"/>
                <a:ext cx="4486469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474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0704286" cy="720725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Signal Acquisition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C91CCF3-063B-A64B-8B5C-A2FE44C5B66F}"/>
                  </a:ext>
                </a:extLst>
              </p14:cNvPr>
              <p14:cNvContentPartPr/>
              <p14:nvPr/>
            </p14:nvContentPartPr>
            <p14:xfrm>
              <a:off x="2198726" y="3841560"/>
              <a:ext cx="360" cy="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C91CCF3-063B-A64B-8B5C-A2FE44C5B6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4406" y="383724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4E222AB-363A-AC4A-97E1-56B4B14AD43D}"/>
                  </a:ext>
                </a:extLst>
              </p:cNvPr>
              <p:cNvSpPr/>
              <p:nvPr/>
            </p:nvSpPr>
            <p:spPr>
              <a:xfrm>
                <a:off x="1236409" y="1012309"/>
                <a:ext cx="554355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altLang="en-US" sz="2400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altLang="en-US" sz="24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altLang="en-US" sz="2400" b="0" i="1" dirty="0" smtClean="0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GB" alt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altLang="en-US" sz="2400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altLang="en-US" sz="24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altLang="en-US" sz="2400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GB" altLang="en-US" sz="24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altLang="en-US" sz="2400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altLang="en-US" sz="24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altLang="en-US" sz="2400" b="0" i="1" dirty="0" smtClean="0">
                          <a:latin typeface="Cambria Math" panose="02040503050406030204" pitchFamily="18" charset="0"/>
                        </a:rPr>
                        <m:t>] =</m:t>
                      </m:r>
                      <m:r>
                        <m:rPr>
                          <m:sty m:val="p"/>
                        </m:rPr>
                        <a:rPr lang="en-GB" altLang="en-US" sz="2400" b="0" i="1" dirty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GB" altLang="en-US" sz="2400" b="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l-GR" altLang="en-US" sz="24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𝜋</m:t>
                      </m:r>
                      <m:r>
                        <a:rPr lang="en-GB" altLang="en-US" sz="24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GB" altLang="en-US" sz="24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/4) </m:t>
                      </m:r>
                      <m:r>
                        <a:rPr lang="en-GB" altLang="en-US" sz="24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𝑤</m:t>
                      </m:r>
                      <m:r>
                        <a:rPr lang="en-GB" altLang="en-US" sz="24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r>
                        <a:rPr lang="en-GB" altLang="en-US" sz="24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GB" altLang="en-US" sz="24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4E222AB-363A-AC4A-97E1-56B4B14AD4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409" y="1012309"/>
                <a:ext cx="5543550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9">
            <a:extLst>
              <a:ext uri="{FF2B5EF4-FFF2-40B4-BE49-F238E27FC236}">
                <a16:creationId xmlns:a16="http://schemas.microsoft.com/office/drawing/2014/main" id="{47EA0F8E-14AF-C742-B665-FAE53D343C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251910"/>
              </p:ext>
            </p:extLst>
          </p:nvPr>
        </p:nvGraphicFramePr>
        <p:xfrm>
          <a:off x="1516289" y="2901061"/>
          <a:ext cx="8812484" cy="310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0" name="Microsoft Equation 3.0" r:id="rId6" imgW="98005900" imgH="34518600" progId="Equation.3">
                  <p:embed/>
                </p:oleObj>
              </mc:Choice>
              <mc:Fallback>
                <p:oleObj name="Microsoft Equation 3.0" r:id="rId6" imgW="98005900" imgH="34518600" progId="Equation.3">
                  <p:embed/>
                  <p:pic>
                    <p:nvPicPr>
                      <p:cNvPr id="132101" name="Object 9">
                        <a:extLst>
                          <a:ext uri="{FF2B5EF4-FFF2-40B4-BE49-F238E27FC236}">
                            <a16:creationId xmlns:a16="http://schemas.microsoft.com/office/drawing/2014/main" id="{FA425FC7-A307-764A-88D5-BB5FB43A82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6289" y="2901061"/>
                        <a:ext cx="8812484" cy="310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1">
            <a:extLst>
              <a:ext uri="{FF2B5EF4-FFF2-40B4-BE49-F238E27FC236}">
                <a16:creationId xmlns:a16="http://schemas.microsoft.com/office/drawing/2014/main" id="{4BE52144-1A26-DA47-A9CA-89C5D328E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2858" y="1303984"/>
            <a:ext cx="564838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GB" altLang="en-US" sz="2400" dirty="0"/>
          </a:p>
          <a:p>
            <a:pPr eaLnBrk="1" hangingPunct="1">
              <a:spcBef>
                <a:spcPct val="50000"/>
              </a:spcBef>
            </a:pPr>
            <a:r>
              <a:rPr lang="en-GB" altLang="en-US" sz="2400" dirty="0"/>
              <a:t>cos(</a:t>
            </a:r>
            <a:r>
              <a:rPr lang="el-GR" altLang="en-US" sz="2400" dirty="0">
                <a:cs typeface="Times New Roman" panose="02020603050405020304" pitchFamily="18" charset="0"/>
              </a:rPr>
              <a:t>π</a:t>
            </a:r>
            <a:r>
              <a:rPr lang="en-GB" altLang="en-US" sz="2400" dirty="0">
                <a:cs typeface="Times New Roman" panose="02020603050405020304" pitchFamily="18" charset="0"/>
              </a:rPr>
              <a:t>n/4)= [ exp(j</a:t>
            </a:r>
            <a:r>
              <a:rPr lang="el-GR" altLang="en-US" sz="2400" dirty="0">
                <a:cs typeface="Times New Roman" panose="02020603050405020304" pitchFamily="18" charset="0"/>
              </a:rPr>
              <a:t>π</a:t>
            </a:r>
            <a:r>
              <a:rPr lang="en-GB" altLang="en-US" sz="2400" dirty="0">
                <a:cs typeface="Times New Roman" panose="02020603050405020304" pitchFamily="18" charset="0"/>
              </a:rPr>
              <a:t>n/4) + exp(-j</a:t>
            </a:r>
            <a:r>
              <a:rPr lang="el-GR" altLang="en-US" sz="2400" dirty="0">
                <a:cs typeface="Times New Roman" panose="02020603050405020304" pitchFamily="18" charset="0"/>
              </a:rPr>
              <a:t>π</a:t>
            </a:r>
            <a:r>
              <a:rPr lang="en-GB" altLang="en-US" sz="2400" dirty="0">
                <a:cs typeface="Times New Roman" panose="02020603050405020304" pitchFamily="18" charset="0"/>
              </a:rPr>
              <a:t>n/4)  ]/2</a:t>
            </a:r>
          </a:p>
          <a:p>
            <a:pPr eaLnBrk="1" hangingPunct="1">
              <a:spcBef>
                <a:spcPct val="50000"/>
              </a:spcBef>
            </a:pPr>
            <a:endParaRPr lang="el-GR" altLang="en-US" sz="2400" dirty="0"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BC8C4F-D93A-9144-9D57-78EC96D9C7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9531" y="5554016"/>
            <a:ext cx="4826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5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0704286" cy="720725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Signal Acquisition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C91CCF3-063B-A64B-8B5C-A2FE44C5B66F}"/>
                  </a:ext>
                </a:extLst>
              </p14:cNvPr>
              <p14:cNvContentPartPr/>
              <p14:nvPr/>
            </p14:nvContentPartPr>
            <p14:xfrm>
              <a:off x="2198726" y="3841560"/>
              <a:ext cx="360" cy="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C91CCF3-063B-A64B-8B5C-A2FE44C5B6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4406" y="383724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5">
            <a:extLst>
              <a:ext uri="{FF2B5EF4-FFF2-40B4-BE49-F238E27FC236}">
                <a16:creationId xmlns:a16="http://schemas.microsoft.com/office/drawing/2014/main" id="{4BDBABEE-FD53-8244-8D13-F50240E19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097" y="2780510"/>
            <a:ext cx="4547515" cy="3469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5D9EA56C-6B6E-0343-989E-0B51F6C62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71"/>
          <a:stretch/>
        </p:blipFill>
        <p:spPr bwMode="auto">
          <a:xfrm>
            <a:off x="6832685" y="758904"/>
            <a:ext cx="4483927" cy="2126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11">
                <a:extLst>
                  <a:ext uri="{FF2B5EF4-FFF2-40B4-BE49-F238E27FC236}">
                    <a16:creationId xmlns:a16="http://schemas.microsoft.com/office/drawing/2014/main" id="{CDF153DA-3733-8844-B308-6E07CBB5A9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0114" y="629825"/>
                <a:ext cx="6322423" cy="23866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GB" altLang="en-US" sz="2400" dirty="0"/>
              </a:p>
              <a:p>
                <a:pPr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altLang="en-US" sz="22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altLang="en-US" sz="2200" i="0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altLang="en-US" sz="2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altLang="en-US" sz="2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l-GR" altLang="en-US" sz="22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en-GB" altLang="en-US" sz="22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GB" altLang="en-US" sz="22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GB" altLang="en-US" sz="22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GB" altLang="en-US" sz="22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GB" altLang="en-US" sz="2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altLang="en-US" sz="22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altLang="en-US" sz="2200" i="0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altLang="en-US" sz="22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altLang="en-US" sz="22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altLang="en-US" sz="22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l-GR" altLang="en-US" sz="22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GB" altLang="en-US" sz="22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GB" altLang="en-US" sz="22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GB" altLang="en-US" sz="2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altLang="en-US" sz="22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altLang="en-US" sz="2200" i="0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altLang="en-US" sz="22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altLang="en-US" sz="22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GB" altLang="en-US" sz="22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altLang="en-US" sz="22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l-GR" altLang="en-US" sz="22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GB" altLang="en-US" sz="22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GB" altLang="en-US" sz="22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GB" altLang="en-US" sz="2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lang="en-GB" altLang="en-US" sz="22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altLang="en-US" sz="2200" dirty="0"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ct val="50000"/>
                  </a:spcBef>
                </a:pPr>
                <a:endParaRPr lang="en-GB" altLang="en-US" sz="2200" dirty="0"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ct val="50000"/>
                  </a:spcBef>
                </a:pPr>
                <a:endParaRPr lang="el-GR" alt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 Box 11">
                <a:extLst>
                  <a:ext uri="{FF2B5EF4-FFF2-40B4-BE49-F238E27FC236}">
                    <a16:creationId xmlns:a16="http://schemas.microsoft.com/office/drawing/2014/main" id="{CDF153DA-3733-8844-B308-6E07CBB5A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0114" y="629825"/>
                <a:ext cx="6322423" cy="23866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BAA93F-8746-4D46-BFAB-DBCA28359AF7}"/>
                  </a:ext>
                </a:extLst>
              </p:cNvPr>
              <p:cNvSpPr txBox="1"/>
              <p:nvPr/>
            </p:nvSpPr>
            <p:spPr>
              <a:xfrm>
                <a:off x="7375274" y="5926448"/>
                <a:ext cx="43089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	 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GB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BAA93F-8746-4D46-BFAB-DBCA28359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274" y="5926448"/>
                <a:ext cx="430898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6E9919-9224-5B46-A89D-80EBB326B884}"/>
                  </a:ext>
                </a:extLst>
              </p:cNvPr>
              <p:cNvSpPr txBox="1"/>
              <p:nvPr/>
            </p:nvSpPr>
            <p:spPr>
              <a:xfrm>
                <a:off x="7375274" y="2451154"/>
                <a:ext cx="43089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	 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GB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6E9919-9224-5B46-A89D-80EBB326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274" y="2451154"/>
                <a:ext cx="4308984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FC19CB8-0502-8C4C-BD1B-CE1B4BE84F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8448" y="2552890"/>
            <a:ext cx="4826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6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0704286" cy="720725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Exercise 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C91CCF3-063B-A64B-8B5C-A2FE44C5B66F}"/>
                  </a:ext>
                </a:extLst>
              </p14:cNvPr>
              <p14:cNvContentPartPr/>
              <p14:nvPr/>
            </p14:nvContentPartPr>
            <p14:xfrm>
              <a:off x="2198726" y="3841560"/>
              <a:ext cx="360" cy="3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C91CCF3-063B-A64B-8B5C-A2FE44C5B6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4406" y="383724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Box 6">
                <a:extLst>
                  <a:ext uri="{FF2B5EF4-FFF2-40B4-BE49-F238E27FC236}">
                    <a16:creationId xmlns:a16="http://schemas.microsoft.com/office/drawing/2014/main" id="{73B8D6E0-0FEB-EC49-9969-8F6F200A2B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66984" y="2568446"/>
                <a:ext cx="9055185" cy="21236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GB" altLang="en-US" sz="2400" dirty="0"/>
                  <a:t>A 50 Hz sinusoid is sampled at twice the Nyquist Rate. A rectangular window is used to acquire 8 samples. </a:t>
                </a:r>
              </a:p>
              <a:p>
                <a:pPr eaLnBrk="1" hangingPunct="1">
                  <a:spcBef>
                    <a:spcPct val="50000"/>
                  </a:spcBef>
                </a:pPr>
                <a:r>
                  <a:rPr lang="en-GB" altLang="en-US" sz="2400" dirty="0"/>
                  <a:t>Make a sketch of the acquired signal in the  time domain and a sketch of one period of the magnitude of the DTFT of the acquired signal (i.e.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altLang="en-US" sz="2400" i="1" dirty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 = [−</m:t>
                    </m:r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altLang="en-US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altLang="en-US" sz="2400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altLang="en-US" sz="2400" b="0" i="1" dirty="0" smtClean="0">
                        <a:latin typeface="Cambria Math" panose="02040503050406030204" pitchFamily="18" charset="0"/>
                      </a:rPr>
                      <m:t> ])</m:t>
                    </m:r>
                  </m:oMath>
                </a14:m>
                <a:r>
                  <a:rPr lang="en-GB" altLang="en-US" sz="2400" dirty="0"/>
                  <a:t>.</a:t>
                </a:r>
              </a:p>
            </p:txBody>
          </p:sp>
        </mc:Choice>
        <mc:Fallback>
          <p:sp>
            <p:nvSpPr>
              <p:cNvPr id="13" name="Text Box 6">
                <a:extLst>
                  <a:ext uri="{FF2B5EF4-FFF2-40B4-BE49-F238E27FC236}">
                    <a16:creationId xmlns:a16="http://schemas.microsoft.com/office/drawing/2014/main" id="{73B8D6E0-0FEB-EC49-9969-8F6F200A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66984" y="2568446"/>
                <a:ext cx="9055185" cy="2123658"/>
              </a:xfrm>
              <a:prstGeom prst="rect">
                <a:avLst/>
              </a:prstGeom>
              <a:blipFill>
                <a:blip r:embed="rId4"/>
                <a:stretch>
                  <a:fillRect l="-980" t="-2381" r="-1261" b="-59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65877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0704286" cy="720725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Summary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C91CCF3-063B-A64B-8B5C-A2FE44C5B66F}"/>
                  </a:ext>
                </a:extLst>
              </p14:cNvPr>
              <p14:cNvContentPartPr/>
              <p14:nvPr/>
            </p14:nvContentPartPr>
            <p14:xfrm>
              <a:off x="2198726" y="3841560"/>
              <a:ext cx="360" cy="3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C91CCF3-063B-A64B-8B5C-A2FE44C5B6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4406" y="383724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 Box 6">
            <a:extLst>
              <a:ext uri="{FF2B5EF4-FFF2-40B4-BE49-F238E27FC236}">
                <a16:creationId xmlns:a16="http://schemas.microsoft.com/office/drawing/2014/main" id="{73B8D6E0-0FEB-EC49-9969-8F6F200A2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496" y="1741654"/>
            <a:ext cx="9516919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Through the z and the DTF transforms we can characterise easily discrete systems responses;</a:t>
            </a:r>
          </a:p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Understanding the characteristics of the responses makes easy also to design systems with desired characteristics; </a:t>
            </a:r>
          </a:p>
          <a:p>
            <a:pPr eaLnBrk="1" hangingPunct="1">
              <a:spcBef>
                <a:spcPct val="50000"/>
              </a:spcBef>
            </a:pPr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Something to be taken into account is the fact that a windowing process is inevitable and affects the responses observed. </a:t>
            </a:r>
          </a:p>
        </p:txBody>
      </p:sp>
    </p:spTree>
    <p:extLst>
      <p:ext uri="{BB962C8B-B14F-4D97-AF65-F5344CB8AC3E}">
        <p14:creationId xmlns:p14="http://schemas.microsoft.com/office/powerpoint/2010/main" val="599030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One-Sided Z-Transform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E1D5DB94-5606-4F43-A61B-1BF5ECEBD4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112792"/>
              </p:ext>
            </p:extLst>
          </p:nvPr>
        </p:nvGraphicFramePr>
        <p:xfrm>
          <a:off x="4807941" y="2656455"/>
          <a:ext cx="2874005" cy="158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9" name="Equation" r:id="rId3" imgW="26327100" imgH="15214600" progId="Equation.3">
                  <p:embed/>
                </p:oleObj>
              </mc:Choice>
              <mc:Fallback>
                <p:oleObj name="Equation" r:id="rId3" imgW="26327100" imgH="15214600" progId="Equation.3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E1D5DB94-5606-4F43-A61B-1BF5ECEBD4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7941" y="2656455"/>
                        <a:ext cx="2874005" cy="1581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50C0F61-9BC9-794B-B5E2-A42B11AB2CBD}"/>
                  </a:ext>
                </a:extLst>
              </p:cNvPr>
              <p:cNvSpPr/>
              <p:nvPr/>
            </p:nvSpPr>
            <p:spPr>
              <a:xfrm>
                <a:off x="981808" y="1397867"/>
                <a:ext cx="1021080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In general DSP courses we concentrate on causal signals and thus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[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]=0 </m:t>
                    </m:r>
                  </m:oMath>
                </a14:m>
                <a:r>
                  <a:rPr lang="en-GB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&lt; 0 </m:t>
                    </m:r>
                  </m:oMath>
                </a14:m>
                <a:r>
                  <a:rPr lang="en-GB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define the </a:t>
                </a:r>
                <a:r>
                  <a:rPr lang="en-GB" sz="2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one-sided Z-Transform </a:t>
                </a:r>
                <a:r>
                  <a:rPr lang="en-GB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as follows: </a:t>
                </a:r>
                <a:endParaRPr lang="en-GB" sz="220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50C0F61-9BC9-794B-B5E2-A42B11AB2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08" y="1397867"/>
                <a:ext cx="10210800" cy="769441"/>
              </a:xfrm>
              <a:prstGeom prst="rect">
                <a:avLst/>
              </a:prstGeom>
              <a:blipFill>
                <a:blip r:embed="rId5"/>
                <a:stretch>
                  <a:fillRect l="-745" t="-3226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4DD68DD-89E3-CD42-84E4-349A2EAAEA1F}"/>
              </a:ext>
            </a:extLst>
          </p:cNvPr>
          <p:cNvSpPr/>
          <p:nvPr/>
        </p:nvSpPr>
        <p:spPr>
          <a:xfrm>
            <a:off x="990600" y="4237892"/>
            <a:ext cx="10210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2200" b="1" dirty="0">
                <a:latin typeface="Arial" panose="020B0604020202020204" pitchFamily="34" charset="0"/>
                <a:cs typeface="Arial" panose="020B0604020202020204" pitchFamily="34" charset="0"/>
              </a:rPr>
              <a:t>Region of Convergence (ROC) 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is defined as those values of z for which the summation converges. </a:t>
            </a:r>
            <a:endParaRPr lang="en-GB" sz="2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89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One-Sided Z-Transform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E1D5DB94-5606-4F43-A61B-1BF5ECEBD4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501027"/>
              </p:ext>
            </p:extLst>
          </p:nvPr>
        </p:nvGraphicFramePr>
        <p:xfrm>
          <a:off x="4318264" y="1226291"/>
          <a:ext cx="2537205" cy="1396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9" name="Equation" r:id="rId3" imgW="26327100" imgH="15214600" progId="Equation.3">
                  <p:embed/>
                </p:oleObj>
              </mc:Choice>
              <mc:Fallback>
                <p:oleObj name="Equation" r:id="rId3" imgW="26327100" imgH="15214600" progId="Equation.3">
                  <p:embed/>
                  <p:pic>
                    <p:nvPicPr>
                      <p:cNvPr id="39942" name="Object 4">
                        <a:extLst>
                          <a:ext uri="{FF2B5EF4-FFF2-40B4-BE49-F238E27FC236}">
                            <a16:creationId xmlns:a16="http://schemas.microsoft.com/office/drawing/2014/main" id="{7E1C905C-B322-C24D-90FC-AC954BC233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264" y="1226291"/>
                        <a:ext cx="2537205" cy="13961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6262FC16-3870-1848-B8A0-EE18BB9A7D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076621"/>
              </p:ext>
            </p:extLst>
          </p:nvPr>
        </p:nvGraphicFramePr>
        <p:xfrm>
          <a:off x="3298824" y="2517379"/>
          <a:ext cx="5003800" cy="173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0" name="Equation" r:id="rId5" imgW="53835300" imgH="19304000" progId="Equation.3">
                  <p:embed/>
                </p:oleObj>
              </mc:Choice>
              <mc:Fallback>
                <p:oleObj name="Equation" r:id="rId5" imgW="53835300" imgH="19304000" progId="Equation.3">
                  <p:embed/>
                  <p:pic>
                    <p:nvPicPr>
                      <p:cNvPr id="39944" name="Object 6">
                        <a:extLst>
                          <a:ext uri="{FF2B5EF4-FFF2-40B4-BE49-F238E27FC236}">
                            <a16:creationId xmlns:a16="http://schemas.microsoft.com/office/drawing/2014/main" id="{10AC7107-F8FF-244B-881C-4F5116C20D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4" y="2517379"/>
                        <a:ext cx="5003800" cy="173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8">
            <a:extLst>
              <a:ext uri="{FF2B5EF4-FFF2-40B4-BE49-F238E27FC236}">
                <a16:creationId xmlns:a16="http://schemas.microsoft.com/office/drawing/2014/main" id="{4107A606-A080-F145-A30D-67282AA09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6187" y="2202656"/>
            <a:ext cx="309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400" u="sng" dirty="0"/>
              <a:t>Example 1</a:t>
            </a:r>
            <a:r>
              <a:rPr lang="en-GB" altLang="en-US" sz="2400" dirty="0"/>
              <a:t>: ZT[u[n]]</a:t>
            </a:r>
          </a:p>
        </p:txBody>
      </p:sp>
      <p:graphicFrame>
        <p:nvGraphicFramePr>
          <p:cNvPr id="7" name="Object 10">
            <a:extLst>
              <a:ext uri="{FF2B5EF4-FFF2-40B4-BE49-F238E27FC236}">
                <a16:creationId xmlns:a16="http://schemas.microsoft.com/office/drawing/2014/main" id="{2EF18EB8-23FC-744C-AC66-899F6632F8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985235"/>
              </p:ext>
            </p:extLst>
          </p:nvPr>
        </p:nvGraphicFramePr>
        <p:xfrm>
          <a:off x="2868612" y="4955699"/>
          <a:ext cx="5864225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1" name="Equation" r:id="rId7" imgW="79870300" imgH="20777200" progId="Equation.3">
                  <p:embed/>
                </p:oleObj>
              </mc:Choice>
              <mc:Fallback>
                <p:oleObj name="Equation" r:id="rId7" imgW="79870300" imgH="20777200" progId="Equation.3">
                  <p:embed/>
                  <p:pic>
                    <p:nvPicPr>
                      <p:cNvPr id="39948" name="Object 10">
                        <a:extLst>
                          <a:ext uri="{FF2B5EF4-FFF2-40B4-BE49-F238E27FC236}">
                            <a16:creationId xmlns:a16="http://schemas.microsoft.com/office/drawing/2014/main" id="{96939A1B-600E-374E-89A3-FB9FBB43BD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8612" y="4955699"/>
                        <a:ext cx="5864225" cy="153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2">
            <a:extLst>
              <a:ext uri="{FF2B5EF4-FFF2-40B4-BE49-F238E27FC236}">
                <a16:creationId xmlns:a16="http://schemas.microsoft.com/office/drawing/2014/main" id="{51580DDC-F680-3045-BD5C-96F50D84D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5376" y="6021466"/>
            <a:ext cx="23034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400" dirty="0"/>
              <a:t>ROC |z| &gt; 0.5</a:t>
            </a:r>
          </a:p>
        </p:txBody>
      </p:sp>
      <p:sp>
        <p:nvSpPr>
          <p:cNvPr id="10" name="Text Box 13">
            <a:extLst>
              <a:ext uri="{FF2B5EF4-FFF2-40B4-BE49-F238E27FC236}">
                <a16:creationId xmlns:a16="http://schemas.microsoft.com/office/drawing/2014/main" id="{2A48C2DD-8647-5044-8A24-48ADF8D51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650" y="4480719"/>
            <a:ext cx="3816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400" u="sng" dirty="0"/>
              <a:t>Example 2</a:t>
            </a:r>
            <a:r>
              <a:rPr lang="en-GB" altLang="en-US" sz="2400" dirty="0"/>
              <a:t>: ZT[ (0.5)</a:t>
            </a:r>
            <a:r>
              <a:rPr lang="en-GB" altLang="en-US" sz="2400" baseline="30000" dirty="0"/>
              <a:t>n</a:t>
            </a:r>
            <a:r>
              <a:rPr lang="en-GB" altLang="en-US" sz="2400" dirty="0"/>
              <a:t> u[n] 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9E01CA-CD4F-D54D-ACE3-2FC797CCB15C}"/>
              </a:ext>
            </a:extLst>
          </p:cNvPr>
          <p:cNvSpPr/>
          <p:nvPr/>
        </p:nvSpPr>
        <p:spPr>
          <a:xfrm>
            <a:off x="6673812" y="3821630"/>
            <a:ext cx="32576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Times" pitchFamily="2" charset="0"/>
              </a:rPr>
              <a:t>ROC if |z-1 | &lt; 1 or |z| &gt; 1. </a:t>
            </a:r>
            <a:endParaRPr lang="en-GB" sz="2200" dirty="0">
              <a:effectLst/>
              <a:latin typeface="Times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942CEA-BCC3-FC41-B869-74ECC7B573A6}"/>
              </a:ext>
            </a:extLst>
          </p:cNvPr>
          <p:cNvGrpSpPr/>
          <p:nvPr/>
        </p:nvGrpSpPr>
        <p:grpSpPr>
          <a:xfrm>
            <a:off x="9153650" y="2734749"/>
            <a:ext cx="2403222" cy="1154592"/>
            <a:chOff x="9153650" y="2734749"/>
            <a:chExt cx="2403222" cy="115459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C4432A-E987-0346-AA50-D05A554F1560}"/>
                </a:ext>
              </a:extLst>
            </p:cNvPr>
            <p:cNvSpPr txBox="1"/>
            <p:nvPr/>
          </p:nvSpPr>
          <p:spPr>
            <a:xfrm>
              <a:off x="9153650" y="2734749"/>
              <a:ext cx="24032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Outside the unit circle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D9DD057-3749-5948-A392-9C43A2F195FC}"/>
                </a:ext>
              </a:extLst>
            </p:cNvPr>
            <p:cNvCxnSpPr/>
            <p:nvPr/>
          </p:nvCxnSpPr>
          <p:spPr>
            <a:xfrm flipH="1">
              <a:off x="9202094" y="3104081"/>
              <a:ext cx="414779" cy="78526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E7B173-F129-804F-AA58-63F93721C2A8}"/>
              </a:ext>
            </a:extLst>
          </p:cNvPr>
          <p:cNvGrpSpPr/>
          <p:nvPr/>
        </p:nvGrpSpPr>
        <p:grpSpPr>
          <a:xfrm>
            <a:off x="8891271" y="4911287"/>
            <a:ext cx="2223686" cy="1154592"/>
            <a:chOff x="9153650" y="2734749"/>
            <a:chExt cx="2223686" cy="115459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8F96C3-7C03-D845-8A7C-389DECEDE4CF}"/>
                </a:ext>
              </a:extLst>
            </p:cNvPr>
            <p:cNvSpPr txBox="1"/>
            <p:nvPr/>
          </p:nvSpPr>
          <p:spPr>
            <a:xfrm>
              <a:off x="9153650" y="2734749"/>
              <a:ext cx="2223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Inside the unit circle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6C188D0-A438-1545-A4EA-53C65E6C9080}"/>
                </a:ext>
              </a:extLst>
            </p:cNvPr>
            <p:cNvCxnSpPr/>
            <p:nvPr/>
          </p:nvCxnSpPr>
          <p:spPr>
            <a:xfrm flipH="1">
              <a:off x="9202094" y="3104081"/>
              <a:ext cx="414779" cy="78526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364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Z-Transform table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1B80A073-4B22-2E48-91A5-4D58C6CFC157}"/>
              </a:ext>
            </a:extLst>
          </p:cNvPr>
          <p:cNvGrpSpPr>
            <a:grpSpLocks/>
          </p:cNvGrpSpPr>
          <p:nvPr/>
        </p:nvGrpSpPr>
        <p:grpSpPr bwMode="auto">
          <a:xfrm>
            <a:off x="3431223" y="1349693"/>
            <a:ext cx="5826125" cy="5049837"/>
            <a:chOff x="801" y="4027"/>
            <a:chExt cx="9174" cy="7952"/>
          </a:xfrm>
        </p:grpSpPr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E0E3834A-DE27-DC46-B952-71920BE5E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1" y="4075"/>
              <a:ext cx="3542" cy="73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en-GB" altLang="en-US" sz="2400"/>
            </a:p>
          </p:txBody>
        </p:sp>
        <p:sp>
          <p:nvSpPr>
            <p:cNvPr id="10" name="Text Box 6">
              <a:extLst>
                <a:ext uri="{FF2B5EF4-FFF2-40B4-BE49-F238E27FC236}">
                  <a16:creationId xmlns:a16="http://schemas.microsoft.com/office/drawing/2014/main" id="{8BE7C2AF-6011-E244-A08F-5CB3738C2E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9" y="4033"/>
              <a:ext cx="4066" cy="79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en-GB" altLang="en-US" sz="2400"/>
            </a:p>
          </p:txBody>
        </p:sp>
        <p:sp>
          <p:nvSpPr>
            <p:cNvPr id="11" name="Text Box 7">
              <a:extLst>
                <a:ext uri="{FF2B5EF4-FFF2-40B4-BE49-F238E27FC236}">
                  <a16:creationId xmlns:a16="http://schemas.microsoft.com/office/drawing/2014/main" id="{7B92F296-8C6F-3448-8BB3-9B962B29E6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2" y="4027"/>
              <a:ext cx="516" cy="66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en-GB" altLang="en-US" sz="2400"/>
            </a:p>
          </p:txBody>
        </p:sp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EE532A5F-CCB2-254E-B945-75E642A54E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9" y="4207"/>
              <a:ext cx="1023" cy="5148"/>
              <a:chOff x="4299" y="4312"/>
              <a:chExt cx="1023" cy="5148"/>
            </a:xfrm>
          </p:grpSpPr>
          <p:grpSp>
            <p:nvGrpSpPr>
              <p:cNvPr id="14" name="Group 9">
                <a:extLst>
                  <a:ext uri="{FF2B5EF4-FFF2-40B4-BE49-F238E27FC236}">
                    <a16:creationId xmlns:a16="http://schemas.microsoft.com/office/drawing/2014/main" id="{54333590-A692-B54D-AE1C-F8ACCED505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9" y="4312"/>
                <a:ext cx="1023" cy="2199"/>
                <a:chOff x="3297" y="3273"/>
                <a:chExt cx="1023" cy="2199"/>
              </a:xfrm>
            </p:grpSpPr>
            <p:sp>
              <p:nvSpPr>
                <p:cNvPr id="19" name="Line 10">
                  <a:extLst>
                    <a:ext uri="{FF2B5EF4-FFF2-40B4-BE49-F238E27FC236}">
                      <a16:creationId xmlns:a16="http://schemas.microsoft.com/office/drawing/2014/main" id="{A013ACBE-115D-EA49-A09E-B99BB9A3E6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97" y="3273"/>
                  <a:ext cx="100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 type="triangl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" name="Line 11">
                  <a:extLst>
                    <a:ext uri="{FF2B5EF4-FFF2-40B4-BE49-F238E27FC236}">
                      <a16:creationId xmlns:a16="http://schemas.microsoft.com/office/drawing/2014/main" id="{8AEA53AE-1388-4D41-8CE1-C524F8F830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12" y="4032"/>
                  <a:ext cx="100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 type="triangl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" name="Line 12">
                  <a:extLst>
                    <a:ext uri="{FF2B5EF4-FFF2-40B4-BE49-F238E27FC236}">
                      <a16:creationId xmlns:a16="http://schemas.microsoft.com/office/drawing/2014/main" id="{5AD067FA-80A0-1042-B0EB-4B511574C3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12" y="4752"/>
                  <a:ext cx="100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 type="triangl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" name="Line 13">
                  <a:extLst>
                    <a:ext uri="{FF2B5EF4-FFF2-40B4-BE49-F238E27FC236}">
                      <a16:creationId xmlns:a16="http://schemas.microsoft.com/office/drawing/2014/main" id="{9C3E0E7E-ED46-B843-8991-FDA8190263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12" y="5472"/>
                  <a:ext cx="100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 type="triangl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" name="Line 14">
                <a:extLst>
                  <a:ext uri="{FF2B5EF4-FFF2-40B4-BE49-F238E27FC236}">
                    <a16:creationId xmlns:a16="http://schemas.microsoft.com/office/drawing/2014/main" id="{3B531CCB-6415-C644-B919-F0D8A4778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99" y="7261"/>
                <a:ext cx="100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15">
                <a:extLst>
                  <a:ext uri="{FF2B5EF4-FFF2-40B4-BE49-F238E27FC236}">
                    <a16:creationId xmlns:a16="http://schemas.microsoft.com/office/drawing/2014/main" id="{ED53B227-1451-274E-A5B5-1FD55295EA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4" y="8020"/>
                <a:ext cx="100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6">
                <a:extLst>
                  <a:ext uri="{FF2B5EF4-FFF2-40B4-BE49-F238E27FC236}">
                    <a16:creationId xmlns:a16="http://schemas.microsoft.com/office/drawing/2014/main" id="{63B624C7-2AF6-E148-B9B8-7D16E11AA3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4" y="8740"/>
                <a:ext cx="100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7">
                <a:extLst>
                  <a:ext uri="{FF2B5EF4-FFF2-40B4-BE49-F238E27FC236}">
                    <a16:creationId xmlns:a16="http://schemas.microsoft.com/office/drawing/2014/main" id="{E8557870-F88E-C944-8E5C-54368098D4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4" y="9460"/>
                <a:ext cx="100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Line 18">
              <a:extLst>
                <a:ext uri="{FF2B5EF4-FFF2-40B4-BE49-F238E27FC236}">
                  <a16:creationId xmlns:a16="http://schemas.microsoft.com/office/drawing/2014/main" id="{E92232C2-2147-4A44-8389-EF31DD85D8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4" y="11047"/>
              <a:ext cx="100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23" name="Object 21">
            <a:extLst>
              <a:ext uri="{FF2B5EF4-FFF2-40B4-BE49-F238E27FC236}">
                <a16:creationId xmlns:a16="http://schemas.microsoft.com/office/drawing/2014/main" id="{EBE6B0BB-A1AF-294F-BF87-99F9E4F097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537281"/>
              </p:ext>
            </p:extLst>
          </p:nvPr>
        </p:nvGraphicFramePr>
        <p:xfrm>
          <a:off x="7053898" y="1286193"/>
          <a:ext cx="241935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" name="Equation" r:id="rId3" imgW="31597600" imgH="63779400" progId="Equation.3">
                  <p:embed/>
                </p:oleObj>
              </mc:Choice>
              <mc:Fallback>
                <p:oleObj name="Equation" r:id="rId3" imgW="31597600" imgH="63779400" progId="Equation.3">
                  <p:embed/>
                  <p:pic>
                    <p:nvPicPr>
                      <p:cNvPr id="45065" name="Object 21">
                        <a:extLst>
                          <a:ext uri="{FF2B5EF4-FFF2-40B4-BE49-F238E27FC236}">
                            <a16:creationId xmlns:a16="http://schemas.microsoft.com/office/drawing/2014/main" id="{7A47D49A-3D15-894B-B53D-656DC25B27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3898" y="1286193"/>
                        <a:ext cx="2419350" cy="495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9">
            <a:extLst>
              <a:ext uri="{FF2B5EF4-FFF2-40B4-BE49-F238E27FC236}">
                <a16:creationId xmlns:a16="http://schemas.microsoft.com/office/drawing/2014/main" id="{F7A533F3-6A64-AB4F-9F94-F84C90C48B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7200898"/>
              </p:ext>
            </p:extLst>
          </p:nvPr>
        </p:nvGraphicFramePr>
        <p:xfrm>
          <a:off x="3496310" y="1260793"/>
          <a:ext cx="2066925" cy="456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4" name="Equation" r:id="rId5" imgW="21945600" imgH="53835300" progId="Equation.3">
                  <p:embed/>
                </p:oleObj>
              </mc:Choice>
              <mc:Fallback>
                <p:oleObj name="Equation" r:id="rId5" imgW="21945600" imgH="53835300" progId="Equation.3">
                  <p:embed/>
                  <p:pic>
                    <p:nvPicPr>
                      <p:cNvPr id="45063" name="Object 19">
                        <a:extLst>
                          <a:ext uri="{FF2B5EF4-FFF2-40B4-BE49-F238E27FC236}">
                            <a16:creationId xmlns:a16="http://schemas.microsoft.com/office/drawing/2014/main" id="{7FD14612-CFD2-7445-95C2-DEAE804DDC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6310" y="1260793"/>
                        <a:ext cx="2066925" cy="456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0108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Z-Transform Exercises </a:t>
            </a: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7FF320BF-B58E-3549-96E8-1E3D07BAB5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4550476"/>
              </p:ext>
            </p:extLst>
          </p:nvPr>
        </p:nvGraphicFramePr>
        <p:xfrm>
          <a:off x="1343025" y="1445169"/>
          <a:ext cx="6213913" cy="239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7" name="Microsoft Equation 3.0" r:id="rId3" imgW="63195200" imgH="24282400" progId="Equation.3">
                  <p:embed/>
                </p:oleObj>
              </mc:Choice>
              <mc:Fallback>
                <p:oleObj name="Microsoft Equation 3.0" r:id="rId3" imgW="63195200" imgH="24282400" progId="Equation.3">
                  <p:embed/>
                  <p:pic>
                    <p:nvPicPr>
                      <p:cNvPr id="41990" name="Object 4">
                        <a:extLst>
                          <a:ext uri="{FF2B5EF4-FFF2-40B4-BE49-F238E27FC236}">
                            <a16:creationId xmlns:a16="http://schemas.microsoft.com/office/drawing/2014/main" id="{C3DE40E7-BA9D-AE43-AE3F-DE04FB8EDC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025" y="1445169"/>
                        <a:ext cx="6213913" cy="2395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3387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17600" y="44679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Z-Transform – Useful Properties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39E133-2EAA-3B4D-881A-B12C12FF0F71}"/>
              </a:ext>
            </a:extLst>
          </p:cNvPr>
          <p:cNvSpPr txBox="1"/>
          <p:nvPr/>
        </p:nvSpPr>
        <p:spPr>
          <a:xfrm>
            <a:off x="1005840" y="1249680"/>
            <a:ext cx="949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The z-transform  </a:t>
            </a:r>
            <a:r>
              <a:rPr lang="en-US" sz="2400" dirty="0"/>
              <a:t>has</a:t>
            </a:r>
            <a:r>
              <a:rPr lang="en-US" sz="2200" dirty="0"/>
              <a:t> a number of properties, we will use only few of them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031959-705B-A04A-9445-CFDC8F0F6C54}"/>
                  </a:ext>
                </a:extLst>
              </p:cNvPr>
              <p:cNvSpPr txBox="1"/>
              <p:nvPr/>
            </p:nvSpPr>
            <p:spPr>
              <a:xfrm>
                <a:off x="1442720" y="2153920"/>
                <a:ext cx="6114431" cy="41940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>
                    <a:solidFill>
                      <a:srgbClr val="FF0000"/>
                    </a:solidFill>
                  </a:rPr>
                  <a:t>Property A: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200" i="1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200" dirty="0">
                    <a:solidFill>
                      <a:schemeClr val="bg1">
                        <a:lumMod val="10000"/>
                      </a:schemeClr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𝑍𝑇</m:t>
                    </m:r>
                    <m:d>
                      <m:dPr>
                        <m:begChr m:val="["/>
                        <m:endChr m:val="]"/>
                        <m:ctrlPr>
                          <a:rPr lang="en-US" sz="220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 dirty="0" err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 dirty="0" err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200" i="1" dirty="0" err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200" i="1" dirty="0" err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20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GB" sz="22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2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2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en-GB" sz="22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e>
                    </m:d>
                  </m:oMath>
                </a14:m>
                <a:endParaRPr lang="en-GB" sz="22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endParaRPr lang="en-GB" sz="22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en-US" sz="2400" b="1" dirty="0">
                    <a:solidFill>
                      <a:srgbClr val="FF0000"/>
                    </a:solidFill>
                  </a:rPr>
                  <a:t>Property B: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400" i="1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200" dirty="0">
                    <a:solidFill>
                      <a:schemeClr val="bg1">
                        <a:lumMod val="10000"/>
                      </a:schemeClr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𝑍𝑇</m:t>
                    </m:r>
                    <m:d>
                      <m:dPr>
                        <m:begChr m:val="["/>
                        <m:endChr m:val="]"/>
                        <m:ctrlPr>
                          <a:rPr lang="en-US" sz="22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 err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2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2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2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  <m:r>
                      <a:rPr lang="en-US" sz="22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2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2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sz="22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2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2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GB" sz="22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sz="2200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</a:p>
              <a:p>
                <a:endParaRPr lang="en-GB" sz="22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en-US" sz="2400" b="1" dirty="0">
                    <a:solidFill>
                      <a:srgbClr val="FF0000"/>
                    </a:solidFill>
                  </a:rPr>
                  <a:t>Property C: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400" i="1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200" dirty="0">
                    <a:solidFill>
                      <a:schemeClr val="bg1">
                        <a:lumMod val="10000"/>
                      </a:schemeClr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𝑍𝑇</m:t>
                    </m:r>
                    <m:d>
                      <m:dPr>
                        <m:begChr m:val="["/>
                        <m:endChr m:val="]"/>
                        <m:ctrlPr>
                          <a:rPr lang="en-US" sz="22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 dirty="0" err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2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2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2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2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f>
                      <m:fPr>
                        <m:ctrlPr>
                          <a:rPr lang="en-GB" sz="22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2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GB" sz="22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200" b="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n-GB" sz="2200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</m:oMath>
                </a14:m>
                <a:endParaRPr lang="en-GB" sz="2200" b="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endParaRPr lang="en-GB" sz="22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endParaRPr lang="en-GB" sz="22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endParaRPr lang="en-US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031959-705B-A04A-9445-CFDC8F0F6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720" y="2153920"/>
                <a:ext cx="6114431" cy="4194097"/>
              </a:xfrm>
              <a:prstGeom prst="rect">
                <a:avLst/>
              </a:prstGeom>
              <a:blipFill>
                <a:blip r:embed="rId2"/>
                <a:stretch>
                  <a:fillRect l="-1449" t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513416-036E-4A49-9624-EB5F77A27E73}"/>
                  </a:ext>
                </a:extLst>
              </p:cNvPr>
              <p:cNvSpPr txBox="1"/>
              <p:nvPr/>
            </p:nvSpPr>
            <p:spPr>
              <a:xfrm>
                <a:off x="7557151" y="3616960"/>
                <a:ext cx="4246880" cy="840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GB" altLang="en-US" dirty="0">
                    <a:solidFill>
                      <a:srgbClr val="FF0000"/>
                    </a:solidFill>
                  </a:rPr>
                  <a:t>integer </a:t>
                </a:r>
                <a14:m>
                  <m:oMath xmlns:m="http://schemas.openxmlformats.org/officeDocument/2006/math">
                    <m:r>
                      <a:rPr lang="en-GB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altLang="en-US" dirty="0">
                    <a:solidFill>
                      <a:srgbClr val="FF0000"/>
                    </a:solidFill>
                  </a:rPr>
                  <a:t> and assuming zero initial conditions (we will see how initial conditions are dealt with shortly)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513416-036E-4A49-9624-EB5F77A27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151" y="3616960"/>
                <a:ext cx="4246880" cy="840230"/>
              </a:xfrm>
              <a:prstGeom prst="rect">
                <a:avLst/>
              </a:prstGeom>
              <a:blipFill>
                <a:blip r:embed="rId3"/>
                <a:stretch>
                  <a:fillRect l="-1493" t="-7463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72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&amp;D-Powerpoint Template_16x9">
  <a:themeElements>
    <a:clrScheme name="Custom 1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092140"/>
      </a:accent1>
      <a:accent2>
        <a:srgbClr val="092140"/>
      </a:accent2>
      <a:accent3>
        <a:srgbClr val="092140"/>
      </a:accent3>
      <a:accent4>
        <a:srgbClr val="092140"/>
      </a:accent4>
      <a:accent5>
        <a:srgbClr val="092140"/>
      </a:accent5>
      <a:accent6>
        <a:srgbClr val="092140"/>
      </a:accent6>
      <a:hlink>
        <a:srgbClr val="092140"/>
      </a:hlink>
      <a:folHlink>
        <a:srgbClr val="09214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13589</TotalTime>
  <Words>2516</Words>
  <Application>Microsoft Macintosh PowerPoint</Application>
  <PresentationFormat>Widescreen</PresentationFormat>
  <Paragraphs>339</Paragraphs>
  <Slides>49</Slides>
  <Notes>8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Arial</vt:lpstr>
      <vt:lpstr>Arial Black</vt:lpstr>
      <vt:lpstr>Calibri</vt:lpstr>
      <vt:lpstr>Cambria Math</vt:lpstr>
      <vt:lpstr>Montserrat</vt:lpstr>
      <vt:lpstr>Montserrat Medium</vt:lpstr>
      <vt:lpstr>Times</vt:lpstr>
      <vt:lpstr>Times New Roman</vt:lpstr>
      <vt:lpstr>Wingdings</vt:lpstr>
      <vt:lpstr>B&amp;D-Powerpoint Template_16x9</vt:lpstr>
      <vt:lpstr>Microsoft Equation 3.0</vt:lpstr>
      <vt:lpstr>Equation</vt:lpstr>
      <vt:lpstr>PowerPoint Presentation</vt:lpstr>
      <vt:lpstr>Introduction </vt:lpstr>
      <vt:lpstr>Z-transform  </vt:lpstr>
      <vt:lpstr>Z-transform  </vt:lpstr>
      <vt:lpstr>One-Sided Z-Transform</vt:lpstr>
      <vt:lpstr>One-Sided Z-Transform</vt:lpstr>
      <vt:lpstr>Z-Transform table</vt:lpstr>
      <vt:lpstr>Z-Transform Exercises </vt:lpstr>
      <vt:lpstr>Z-Transform – Useful Properties  </vt:lpstr>
      <vt:lpstr>Inverse z-transform    </vt:lpstr>
      <vt:lpstr>Inverse z-transform    </vt:lpstr>
      <vt:lpstr>Inverse z-transform    </vt:lpstr>
      <vt:lpstr>Z-transform of Delays and Convolution sums   </vt:lpstr>
      <vt:lpstr>Z-transform of Delays and Convolution sums   </vt:lpstr>
      <vt:lpstr>Z-transform to analyze Discrete Systems  </vt:lpstr>
      <vt:lpstr>Z-transform to analyze Discrete Systems  </vt:lpstr>
      <vt:lpstr>Z-transform to analyze Discrete Systems  </vt:lpstr>
      <vt:lpstr>Z-transform to analyze Discrete Systems  </vt:lpstr>
      <vt:lpstr>Z-transform to analyze Discrete Systems  </vt:lpstr>
      <vt:lpstr>Z-transform to analyze Discrete Systems  </vt:lpstr>
      <vt:lpstr>Z-transform to analyze Discrete Systems  </vt:lpstr>
      <vt:lpstr>Z-transform to analyze Discrete Systems  </vt:lpstr>
      <vt:lpstr>PowerPoint Presentation</vt:lpstr>
      <vt:lpstr>Z-transform and Discrete time Fourier Transform</vt:lpstr>
      <vt:lpstr>H(Ω): the Discrete Time Fourier Transform</vt:lpstr>
      <vt:lpstr>H(Ω): the Discrete Time Fourier Transform</vt:lpstr>
      <vt:lpstr>H(Ω): the Discrete Time Fourier Transform</vt:lpstr>
      <vt:lpstr>Example of evaluating DTFT from the z-plane</vt:lpstr>
      <vt:lpstr>Example of evaluating DTFT from the z-plane</vt:lpstr>
      <vt:lpstr>Example of evaluating DTFT from the z-plane</vt:lpstr>
      <vt:lpstr>Sketching the Magnitude and Phase response</vt:lpstr>
      <vt:lpstr>How to use the Freq. Response plots</vt:lpstr>
      <vt:lpstr>How to use the Freq. Response plots</vt:lpstr>
      <vt:lpstr>Some Common DTFTs</vt:lpstr>
      <vt:lpstr>Poles and Zeros of the system function</vt:lpstr>
      <vt:lpstr>Poles and Zeros of the system function</vt:lpstr>
      <vt:lpstr>Poles and Zeros</vt:lpstr>
      <vt:lpstr>Poles and Zeros</vt:lpstr>
      <vt:lpstr>Sketching H(Ω)   </vt:lpstr>
      <vt:lpstr>Sketching Examples </vt:lpstr>
      <vt:lpstr>Sketching Examples </vt:lpstr>
      <vt:lpstr>Characteristics of H(Ω)</vt:lpstr>
      <vt:lpstr>Time and Frequency Windows</vt:lpstr>
      <vt:lpstr>Signal Acquisition</vt:lpstr>
      <vt:lpstr>Signal Acquisition</vt:lpstr>
      <vt:lpstr>Signal Acquisition</vt:lpstr>
      <vt:lpstr>Signal Acquisition</vt:lpstr>
      <vt:lpstr>Exercise 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O'Donnell</dc:creator>
  <cp:lastModifiedBy>Carmine Clemente</cp:lastModifiedBy>
  <cp:revision>222</cp:revision>
  <dcterms:created xsi:type="dcterms:W3CDTF">2020-02-05T16:03:23Z</dcterms:created>
  <dcterms:modified xsi:type="dcterms:W3CDTF">2021-10-25T11:29:26Z</dcterms:modified>
</cp:coreProperties>
</file>